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5"/>
  </p:notesMasterIdLst>
  <p:sldIdLst>
    <p:sldId id="338" r:id="rId2"/>
    <p:sldId id="257" r:id="rId3"/>
    <p:sldId id="258" r:id="rId4"/>
    <p:sldId id="260" r:id="rId5"/>
    <p:sldId id="261" r:id="rId6"/>
    <p:sldId id="262" r:id="rId7"/>
    <p:sldId id="263" r:id="rId8"/>
    <p:sldId id="332" r:id="rId9"/>
    <p:sldId id="337" r:id="rId10"/>
    <p:sldId id="336" r:id="rId11"/>
    <p:sldId id="279" r:id="rId12"/>
    <p:sldId id="280" r:id="rId13"/>
    <p:sldId id="33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12"/>
    <p:restoredTop sz="67897"/>
  </p:normalViewPr>
  <p:slideViewPr>
    <p:cSldViewPr snapToGrid="0" snapToObjects="1">
      <p:cViewPr varScale="1">
        <p:scale>
          <a:sx n="27" d="100"/>
          <a:sy n="27" d="100"/>
        </p:scale>
        <p:origin x="124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7107D8-FE1B-A247-8ED5-E4F65F6F8C12}" type="datetimeFigureOut">
              <a:rPr lang="en-US" smtClean="0"/>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289742-0AEC-1C4B-98E6-71E1E2C75F9B}" type="slidenum">
              <a:rPr lang="en-US" smtClean="0"/>
              <a:t>‹#›</a:t>
            </a:fld>
            <a:endParaRPr lang="en-US"/>
          </a:p>
        </p:txBody>
      </p:sp>
    </p:spTree>
    <p:extLst>
      <p:ext uri="{BB962C8B-B14F-4D97-AF65-F5344CB8AC3E}">
        <p14:creationId xmlns:p14="http://schemas.microsoft.com/office/powerpoint/2010/main" val="1346858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289742-0AEC-1C4B-98E6-71E1E2C75F9B}" type="slidenum">
              <a:rPr lang="en-US" smtClean="0"/>
              <a:t>1</a:t>
            </a:fld>
            <a:endParaRPr lang="en-US"/>
          </a:p>
        </p:txBody>
      </p:sp>
    </p:spTree>
    <p:extLst>
      <p:ext uri="{BB962C8B-B14F-4D97-AF65-F5344CB8AC3E}">
        <p14:creationId xmlns:p14="http://schemas.microsoft.com/office/powerpoint/2010/main" val="399430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1A289742-0AEC-1C4B-98E6-71E1E2C75F9B}" type="slidenum">
              <a:rPr lang="en-US" smtClean="0"/>
              <a:t>10</a:t>
            </a:fld>
            <a:endParaRPr lang="en-US"/>
          </a:p>
        </p:txBody>
      </p:sp>
    </p:spTree>
    <p:extLst>
      <p:ext uri="{BB962C8B-B14F-4D97-AF65-F5344CB8AC3E}">
        <p14:creationId xmlns:p14="http://schemas.microsoft.com/office/powerpoint/2010/main" val="1974318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289742-0AEC-1C4B-98E6-71E1E2C75F9B}" type="slidenum">
              <a:rPr lang="en-US" smtClean="0"/>
              <a:t>11</a:t>
            </a:fld>
            <a:endParaRPr lang="en-US"/>
          </a:p>
        </p:txBody>
      </p:sp>
    </p:spTree>
    <p:extLst>
      <p:ext uri="{BB962C8B-B14F-4D97-AF65-F5344CB8AC3E}">
        <p14:creationId xmlns:p14="http://schemas.microsoft.com/office/powerpoint/2010/main" val="339960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289742-0AEC-1C4B-98E6-71E1E2C75F9B}" type="slidenum">
              <a:rPr lang="en-US" smtClean="0"/>
              <a:t>12</a:t>
            </a:fld>
            <a:endParaRPr lang="en-US"/>
          </a:p>
        </p:txBody>
      </p:sp>
    </p:spTree>
    <p:extLst>
      <p:ext uri="{BB962C8B-B14F-4D97-AF65-F5344CB8AC3E}">
        <p14:creationId xmlns:p14="http://schemas.microsoft.com/office/powerpoint/2010/main" val="2217707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BFD01BE0-44C9-F94E-B93C-E742A74F27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CF797EC3-A539-0742-8F8E-E48F4642DF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18380E43-3423-FE4D-99DC-EE6E8FA742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77"/>
                <a:ea typeface="ＭＳ Ｐゴシック" panose="020B0600070205080204" pitchFamily="34" charset="-128"/>
              </a:defRPr>
            </a:lvl1pPr>
            <a:lvl2pPr marL="742950" indent="-285750">
              <a:defRPr>
                <a:solidFill>
                  <a:schemeClr val="tx1"/>
                </a:solidFill>
                <a:latin typeface="Rockwell" panose="02060603020205020403" pitchFamily="18" charset="77"/>
                <a:ea typeface="ＭＳ Ｐゴシック" panose="020B0600070205080204" pitchFamily="34" charset="-128"/>
              </a:defRPr>
            </a:lvl2pPr>
            <a:lvl3pPr marL="1143000" indent="-228600">
              <a:defRPr>
                <a:solidFill>
                  <a:schemeClr val="tx1"/>
                </a:solidFill>
                <a:latin typeface="Rockwell" panose="02060603020205020403" pitchFamily="18" charset="77"/>
                <a:ea typeface="ＭＳ Ｐゴシック" panose="020B0600070205080204" pitchFamily="34" charset="-128"/>
              </a:defRPr>
            </a:lvl3pPr>
            <a:lvl4pPr marL="1600200" indent="-228600">
              <a:defRPr>
                <a:solidFill>
                  <a:schemeClr val="tx1"/>
                </a:solidFill>
                <a:latin typeface="Rockwell" panose="02060603020205020403" pitchFamily="18" charset="77"/>
                <a:ea typeface="ＭＳ Ｐゴシック" panose="020B0600070205080204" pitchFamily="34" charset="-128"/>
              </a:defRPr>
            </a:lvl4pPr>
            <a:lvl5pPr marL="2057400" indent="-228600">
              <a:defRPr>
                <a:solidFill>
                  <a:schemeClr val="tx1"/>
                </a:solidFill>
                <a:latin typeface="Rockwell" panose="02060603020205020403" pitchFamily="18" charset="77"/>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9pPr>
          </a:lstStyle>
          <a:p>
            <a:fld id="{3BF073C3-F995-0441-91C9-B8E15337EC4A}"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925950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intro-who am I and what do I do</a:t>
            </a:r>
          </a:p>
          <a:p>
            <a:r>
              <a:rPr lang="en-US" dirty="0"/>
              <a:t>Who is in the room?</a:t>
            </a:r>
          </a:p>
          <a:p>
            <a:endParaRPr lang="en-US" dirty="0"/>
          </a:p>
          <a:p>
            <a:r>
              <a:rPr lang="en-US" dirty="0"/>
              <a:t>Poll in zoom:</a:t>
            </a:r>
          </a:p>
          <a:p>
            <a:r>
              <a:rPr lang="en-US" dirty="0"/>
              <a:t>Anyone here currently own a motorcycle?   </a:t>
            </a:r>
          </a:p>
        </p:txBody>
      </p:sp>
      <p:sp>
        <p:nvSpPr>
          <p:cNvPr id="4" name="Slide Number Placeholder 3"/>
          <p:cNvSpPr>
            <a:spLocks noGrp="1"/>
          </p:cNvSpPr>
          <p:nvPr>
            <p:ph type="sldNum" sz="quarter" idx="5"/>
          </p:nvPr>
        </p:nvSpPr>
        <p:spPr/>
        <p:txBody>
          <a:bodyPr/>
          <a:lstStyle/>
          <a:p>
            <a:fld id="{1A289742-0AEC-1C4B-98E6-71E1E2C75F9B}" type="slidenum">
              <a:rPr lang="en-US" smtClean="0"/>
              <a:t>2</a:t>
            </a:fld>
            <a:endParaRPr lang="en-US"/>
          </a:p>
        </p:txBody>
      </p:sp>
    </p:spTree>
    <p:extLst>
      <p:ext uri="{BB962C8B-B14F-4D97-AF65-F5344CB8AC3E}">
        <p14:creationId xmlns:p14="http://schemas.microsoft.com/office/powerpoint/2010/main" val="145922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289742-0AEC-1C4B-98E6-71E1E2C75F9B}" type="slidenum">
              <a:rPr lang="en-US" smtClean="0"/>
              <a:t>3</a:t>
            </a:fld>
            <a:endParaRPr lang="en-US"/>
          </a:p>
        </p:txBody>
      </p:sp>
    </p:spTree>
    <p:extLst>
      <p:ext uri="{BB962C8B-B14F-4D97-AF65-F5344CB8AC3E}">
        <p14:creationId xmlns:p14="http://schemas.microsoft.com/office/powerpoint/2010/main" val="3843368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Award-winning author and illustrator team Isabel Quintero and Zeke </a:t>
            </a:r>
            <a:r>
              <a:rPr lang="en-US" sz="1200" kern="1200" dirty="0" err="1">
                <a:solidFill>
                  <a:schemeClr val="tx1"/>
                </a:solidFill>
                <a:effectLst/>
                <a:latin typeface="+mn-lt"/>
                <a:ea typeface="+mn-ea"/>
                <a:cs typeface="+mn-cs"/>
              </a:rPr>
              <a:t>Peña</a:t>
            </a:r>
            <a:r>
              <a:rPr lang="en-US" sz="1200" kern="1200" dirty="0">
                <a:solidFill>
                  <a:schemeClr val="tx1"/>
                </a:solidFill>
                <a:effectLst/>
                <a:latin typeface="+mn-lt"/>
                <a:ea typeface="+mn-ea"/>
                <a:cs typeface="+mn-cs"/>
              </a:rPr>
              <a:t> bring a story of childhood memories to life in </a:t>
            </a:r>
            <a:r>
              <a:rPr lang="en-US" sz="1200" i="1" kern="1200" dirty="0">
                <a:solidFill>
                  <a:schemeClr val="tx1"/>
                </a:solidFill>
                <a:effectLst/>
                <a:latin typeface="+mn-lt"/>
                <a:ea typeface="+mn-ea"/>
                <a:cs typeface="+mn-cs"/>
              </a:rPr>
              <a:t>My </a:t>
            </a:r>
            <a:r>
              <a:rPr lang="en-US" sz="1200" i="1" kern="1200" dirty="0" err="1">
                <a:solidFill>
                  <a:schemeClr val="tx1"/>
                </a:solidFill>
                <a:effectLst/>
                <a:latin typeface="+mn-lt"/>
                <a:ea typeface="+mn-ea"/>
                <a:cs typeface="+mn-cs"/>
              </a:rPr>
              <a:t>Papi</a:t>
            </a:r>
            <a:r>
              <a:rPr lang="en-US" sz="1200" i="1" kern="1200" dirty="0">
                <a:solidFill>
                  <a:schemeClr val="tx1"/>
                </a:solidFill>
                <a:effectLst/>
                <a:latin typeface="+mn-lt"/>
                <a:ea typeface="+mn-ea"/>
                <a:cs typeface="+mn-cs"/>
              </a:rPr>
              <a:t> has a Motorcycle</a:t>
            </a:r>
            <a:r>
              <a:rPr lang="en-US" sz="1200" kern="1200" dirty="0">
                <a:solidFill>
                  <a:schemeClr val="tx1"/>
                </a:solidFill>
                <a:effectLst/>
                <a:latin typeface="+mn-lt"/>
                <a:ea typeface="+mn-ea"/>
                <a:cs typeface="+mn-cs"/>
              </a:rPr>
              <a:t>. Daisy Ramona waits for her dad to come home from work to go on a ride around town on the back of his motorcycle. Everything Daisy sees is familiar to her. The route, the locales, and the people all come together to tell the story of a lively immigrant community. As Daisy observes changes in her neighborhood, she takes comfort in knowing some things will never change, such as the quality time spent with her </a:t>
            </a:r>
            <a:r>
              <a:rPr lang="en-US" sz="1200" kern="1200" dirty="0" err="1">
                <a:solidFill>
                  <a:schemeClr val="tx1"/>
                </a:solidFill>
                <a:effectLst/>
                <a:latin typeface="+mn-lt"/>
                <a:ea typeface="+mn-ea"/>
                <a:cs typeface="+mn-cs"/>
              </a:rPr>
              <a:t>papi</a:t>
            </a:r>
            <a:r>
              <a:rPr lang="en-US" sz="1200" kern="1200" dirty="0">
                <a:solidFill>
                  <a:schemeClr val="tx1"/>
                </a:solidFill>
                <a:effectLst/>
                <a:latin typeface="+mn-lt"/>
                <a:ea typeface="+mn-ea"/>
                <a:cs typeface="+mn-cs"/>
              </a:rPr>
              <a:t> and the love they share. Quintero takes inspiration straight from her memories, growing up in Corona, CA and going on motorcycle rides with her dad. </a:t>
            </a:r>
            <a:r>
              <a:rPr lang="en-US" sz="1200" kern="1200" dirty="0" err="1">
                <a:solidFill>
                  <a:schemeClr val="tx1"/>
                </a:solidFill>
                <a:effectLst/>
                <a:latin typeface="+mn-lt"/>
                <a:ea typeface="+mn-ea"/>
                <a:cs typeface="+mn-cs"/>
              </a:rPr>
              <a:t>Peña’s</a:t>
            </a:r>
            <a:r>
              <a:rPr lang="en-US" sz="1200" kern="1200" dirty="0">
                <a:solidFill>
                  <a:schemeClr val="tx1"/>
                </a:solidFill>
                <a:effectLst/>
                <a:latin typeface="+mn-lt"/>
                <a:ea typeface="+mn-ea"/>
                <a:cs typeface="+mn-cs"/>
              </a:rPr>
              <a:t> comics-inspired illustrations and sunset tones bring a magical feel to this golden hour tale. Together, Quintero and </a:t>
            </a:r>
            <a:r>
              <a:rPr lang="en-US" sz="1200" kern="1200" dirty="0" err="1">
                <a:solidFill>
                  <a:schemeClr val="tx1"/>
                </a:solidFill>
                <a:effectLst/>
                <a:latin typeface="+mn-lt"/>
                <a:ea typeface="+mn-ea"/>
                <a:cs typeface="+mn-cs"/>
              </a:rPr>
              <a:t>Peña</a:t>
            </a:r>
            <a:r>
              <a:rPr lang="en-US" sz="1200" kern="1200" dirty="0">
                <a:solidFill>
                  <a:schemeClr val="tx1"/>
                </a:solidFill>
                <a:effectLst/>
                <a:latin typeface="+mn-lt"/>
                <a:ea typeface="+mn-ea"/>
                <a:cs typeface="+mn-cs"/>
              </a:rPr>
              <a:t> create a mesmerizing picture book that wonderfully captures details of a happy childhood and the love between a father and his daughter. </a:t>
            </a:r>
            <a:endParaRPr lang="en-US" dirty="0">
              <a:effectLst/>
            </a:endParaRPr>
          </a:p>
        </p:txBody>
      </p:sp>
      <p:sp>
        <p:nvSpPr>
          <p:cNvPr id="4" name="Slide Number Placeholder 3"/>
          <p:cNvSpPr>
            <a:spLocks noGrp="1"/>
          </p:cNvSpPr>
          <p:nvPr>
            <p:ph type="sldNum" sz="quarter" idx="5"/>
          </p:nvPr>
        </p:nvSpPr>
        <p:spPr/>
        <p:txBody>
          <a:bodyPr/>
          <a:lstStyle/>
          <a:p>
            <a:fld id="{1A289742-0AEC-1C4B-98E6-71E1E2C75F9B}" type="slidenum">
              <a:rPr lang="en-US" smtClean="0"/>
              <a:t>4</a:t>
            </a:fld>
            <a:endParaRPr lang="en-US"/>
          </a:p>
        </p:txBody>
      </p:sp>
    </p:spTree>
    <p:extLst>
      <p:ext uri="{BB962C8B-B14F-4D97-AF65-F5344CB8AC3E}">
        <p14:creationId xmlns:p14="http://schemas.microsoft.com/office/powerpoint/2010/main" val="3917046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289742-0AEC-1C4B-98E6-71E1E2C75F9B}" type="slidenum">
              <a:rPr lang="en-US" smtClean="0"/>
              <a:t>5</a:t>
            </a:fld>
            <a:endParaRPr lang="en-US"/>
          </a:p>
        </p:txBody>
      </p:sp>
    </p:spTree>
    <p:extLst>
      <p:ext uri="{BB962C8B-B14F-4D97-AF65-F5344CB8AC3E}">
        <p14:creationId xmlns:p14="http://schemas.microsoft.com/office/powerpoint/2010/main" val="3634267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A289742-0AEC-1C4B-98E6-71E1E2C75F9B}" type="slidenum">
              <a:rPr lang="en-US" smtClean="0"/>
              <a:t>6</a:t>
            </a:fld>
            <a:endParaRPr lang="en-US"/>
          </a:p>
        </p:txBody>
      </p:sp>
    </p:spTree>
    <p:extLst>
      <p:ext uri="{BB962C8B-B14F-4D97-AF65-F5344CB8AC3E}">
        <p14:creationId xmlns:p14="http://schemas.microsoft.com/office/powerpoint/2010/main" val="2700028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A289742-0AEC-1C4B-98E6-71E1E2C75F9B}" type="slidenum">
              <a:rPr lang="en-US" smtClean="0"/>
              <a:t>7</a:t>
            </a:fld>
            <a:endParaRPr lang="en-US"/>
          </a:p>
        </p:txBody>
      </p:sp>
    </p:spTree>
    <p:extLst>
      <p:ext uri="{BB962C8B-B14F-4D97-AF65-F5344CB8AC3E}">
        <p14:creationId xmlns:p14="http://schemas.microsoft.com/office/powerpoint/2010/main" val="1084003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1A289742-0AEC-1C4B-98E6-71E1E2C75F9B}" type="slidenum">
              <a:rPr lang="en-US" smtClean="0"/>
              <a:t>8</a:t>
            </a:fld>
            <a:endParaRPr lang="en-US"/>
          </a:p>
        </p:txBody>
      </p:sp>
    </p:spTree>
    <p:extLst>
      <p:ext uri="{BB962C8B-B14F-4D97-AF65-F5344CB8AC3E}">
        <p14:creationId xmlns:p14="http://schemas.microsoft.com/office/powerpoint/2010/main" val="3234364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1A289742-0AEC-1C4B-98E6-71E1E2C75F9B}" type="slidenum">
              <a:rPr lang="en-US" smtClean="0"/>
              <a:t>9</a:t>
            </a:fld>
            <a:endParaRPr lang="en-US"/>
          </a:p>
        </p:txBody>
      </p:sp>
    </p:spTree>
    <p:extLst>
      <p:ext uri="{BB962C8B-B14F-4D97-AF65-F5344CB8AC3E}">
        <p14:creationId xmlns:p14="http://schemas.microsoft.com/office/powerpoint/2010/main" val="194825969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1/13/2021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1/13/2021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1/13/2021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hyperlink" Target="https://www.coronaca.gov/about-u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washingtonpost.com/outlook/2019/09/13/how-gentrification-caused-americas-cities-burn/" TargetMode="External"/><Relationship Id="rId5" Type="http://schemas.openxmlformats.org/officeDocument/2006/relationships/hyperlink" Target="https://www.nationalgeographic.org/encyclopedia/gentrification/" TargetMode="External"/><Relationship Id="rId4" Type="http://schemas.openxmlformats.org/officeDocument/2006/relationships/hyperlink" Target="https://www.penguinrandomhouse.com/books/588648/my-papi-has-a-motorcycle-by-isabel-quintero-illustrated-by-zeke-pen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claspprograms.org/pages/detail/86/Americas-Awar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readu.utah.edu/" TargetMode="External"/><Relationship Id="rId5" Type="http://schemas.microsoft.com/office/2007/relationships/hdphoto" Target="../media/hdphoto2.wd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mailto:l.marzulli@utah.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jp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youtube.com/watch?v=P6FIEmjBNNk" TargetMode="Externa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coronaca.gov/about-us" TargetMode="External"/><Relationship Id="rId5" Type="http://schemas.openxmlformats.org/officeDocument/2006/relationships/image" Target="../media/image13.jp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1242D-E12E-4549-8AE8-98E970691772}"/>
              </a:ext>
            </a:extLst>
          </p:cNvPr>
          <p:cNvSpPr>
            <a:spLocks noGrp="1"/>
          </p:cNvSpPr>
          <p:nvPr>
            <p:ph type="ctrTitle"/>
          </p:nvPr>
        </p:nvSpPr>
        <p:spPr/>
        <p:txBody>
          <a:bodyPr/>
          <a:lstStyle/>
          <a:p>
            <a:r>
              <a:rPr lang="en-US" sz="8000" dirty="0"/>
              <a:t>Reading Latin America</a:t>
            </a:r>
            <a:br>
              <a:rPr lang="en-US" sz="8000" dirty="0"/>
            </a:br>
            <a:r>
              <a:rPr lang="en-US" sz="8000" dirty="0"/>
              <a:t> </a:t>
            </a:r>
            <a:r>
              <a:rPr lang="en-US" sz="2600" dirty="0"/>
              <a:t>welcoming award-winning children’s literature into your classrooms.</a:t>
            </a:r>
            <a:br>
              <a:rPr lang="en-US" sz="2400" dirty="0"/>
            </a:br>
            <a:endParaRPr lang="en-US" sz="2400" dirty="0"/>
          </a:p>
        </p:txBody>
      </p:sp>
      <p:sp>
        <p:nvSpPr>
          <p:cNvPr id="3" name="Subtitle 2">
            <a:extLst>
              <a:ext uri="{FF2B5EF4-FFF2-40B4-BE49-F238E27FC236}">
                <a16:creationId xmlns:a16="http://schemas.microsoft.com/office/drawing/2014/main" id="{00F66E37-53AD-8940-89EF-E5A672218A70}"/>
              </a:ext>
            </a:extLst>
          </p:cNvPr>
          <p:cNvSpPr>
            <a:spLocks noGrp="1"/>
          </p:cNvSpPr>
          <p:nvPr>
            <p:ph type="subTitle" idx="1"/>
          </p:nvPr>
        </p:nvSpPr>
        <p:spPr>
          <a:xfrm>
            <a:off x="1069848" y="4389120"/>
            <a:ext cx="5734989" cy="1036658"/>
          </a:xfrm>
        </p:spPr>
        <p:txBody>
          <a:bodyPr>
            <a:normAutofit/>
          </a:bodyPr>
          <a:lstStyle/>
          <a:p>
            <a:r>
              <a:rPr lang="en-US" dirty="0"/>
              <a:t>Luciano Marzulli</a:t>
            </a:r>
          </a:p>
          <a:p>
            <a:r>
              <a:rPr lang="en-US" dirty="0"/>
              <a:t>K-16 Outreach Coordinator</a:t>
            </a:r>
          </a:p>
        </p:txBody>
      </p:sp>
      <p:pic>
        <p:nvPicPr>
          <p:cNvPr id="5" name="Picture 4" descr="Background pattern&#10;&#10;Description automatically generated">
            <a:extLst>
              <a:ext uri="{FF2B5EF4-FFF2-40B4-BE49-F238E27FC236}">
                <a16:creationId xmlns:a16="http://schemas.microsoft.com/office/drawing/2014/main" id="{B4AEAD8E-F1A1-D243-AE00-9571E6430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848" y="5425777"/>
            <a:ext cx="6273800" cy="812800"/>
          </a:xfrm>
          <a:prstGeom prst="rect">
            <a:avLst/>
          </a:prstGeom>
        </p:spPr>
      </p:pic>
    </p:spTree>
    <p:extLst>
      <p:ext uri="{BB962C8B-B14F-4D97-AF65-F5344CB8AC3E}">
        <p14:creationId xmlns:p14="http://schemas.microsoft.com/office/powerpoint/2010/main" val="4037701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F9526-43C9-9F45-8879-E2076697F303}"/>
              </a:ext>
            </a:extLst>
          </p:cNvPr>
          <p:cNvSpPr>
            <a:spLocks noGrp="1"/>
          </p:cNvSpPr>
          <p:nvPr>
            <p:ph type="title"/>
          </p:nvPr>
        </p:nvSpPr>
        <p:spPr>
          <a:xfrm>
            <a:off x="1069848" y="484632"/>
            <a:ext cx="10058400" cy="1609344"/>
          </a:xfrm>
        </p:spPr>
        <p:txBody>
          <a:bodyPr>
            <a:normAutofit/>
          </a:bodyPr>
          <a:lstStyle/>
          <a:p>
            <a:r>
              <a:rPr lang="en-US" dirty="0"/>
              <a:t>Additional Readings &amp; resource links…</a:t>
            </a:r>
            <a:endParaRPr lang="es-ES_tradnl" dirty="0"/>
          </a:p>
        </p:txBody>
      </p:sp>
      <p:pic>
        <p:nvPicPr>
          <p:cNvPr id="7" name="Picture 6" descr="A picture containing text, fabric&#10;&#10;Description automatically generated">
            <a:extLst>
              <a:ext uri="{FF2B5EF4-FFF2-40B4-BE49-F238E27FC236}">
                <a16:creationId xmlns:a16="http://schemas.microsoft.com/office/drawing/2014/main" id="{834BA43B-6DB5-3B44-952E-2C5738766001}"/>
              </a:ext>
            </a:extLst>
          </p:cNvPr>
          <p:cNvPicPr>
            <a:picLocks noChangeAspect="1"/>
          </p:cNvPicPr>
          <p:nvPr/>
        </p:nvPicPr>
        <p:blipFill rotWithShape="1">
          <a:blip r:embed="rId3">
            <a:extLst>
              <a:ext uri="{28A0092B-C50C-407E-A947-70E740481C1C}">
                <a14:useLocalDpi xmlns:a14="http://schemas.microsoft.com/office/drawing/2010/main" val="0"/>
              </a:ext>
            </a:extLst>
          </a:blip>
          <a:srcRect l="139" r="10046"/>
          <a:stretch/>
        </p:blipFill>
        <p:spPr>
          <a:xfrm>
            <a:off x="1063942" y="2193036"/>
            <a:ext cx="4773168" cy="3980688"/>
          </a:xfrm>
          <a:prstGeom prst="rect">
            <a:avLst/>
          </a:prstGeom>
        </p:spPr>
      </p:pic>
      <p:sp>
        <p:nvSpPr>
          <p:cNvPr id="9" name="Content Placeholder 8">
            <a:extLst>
              <a:ext uri="{FF2B5EF4-FFF2-40B4-BE49-F238E27FC236}">
                <a16:creationId xmlns:a16="http://schemas.microsoft.com/office/drawing/2014/main" id="{D2477342-1E6C-48FD-AA6B-1AE361314B32}"/>
              </a:ext>
            </a:extLst>
          </p:cNvPr>
          <p:cNvSpPr>
            <a:spLocks noGrp="1"/>
          </p:cNvSpPr>
          <p:nvPr>
            <p:ph idx="1"/>
          </p:nvPr>
        </p:nvSpPr>
        <p:spPr>
          <a:xfrm>
            <a:off x="6355080" y="2121408"/>
            <a:ext cx="4773168" cy="4050792"/>
          </a:xfrm>
        </p:spPr>
        <p:txBody>
          <a:bodyPr>
            <a:normAutofit/>
          </a:bodyPr>
          <a:lstStyle/>
          <a:p>
            <a:r>
              <a:rPr lang="en-US" sz="1400"/>
              <a:t>Link to publisher: </a:t>
            </a:r>
            <a:r>
              <a:rPr lang="en-US" sz="1400" u="sng">
                <a:hlinkClick r:id="rId4"/>
              </a:rPr>
              <a:t>https://www.penguinrandomhouse.com/books/588648/my-papi-has-a-motorcycle-by-isabel-quintero-illustrated-by-zeke-pena/</a:t>
            </a:r>
            <a:r>
              <a:rPr lang="en-US" sz="1400"/>
              <a:t>  </a:t>
            </a:r>
          </a:p>
          <a:p>
            <a:pPr marL="0" indent="0">
              <a:buNone/>
            </a:pPr>
            <a:br>
              <a:rPr lang="en-US" sz="1400"/>
            </a:br>
            <a:r>
              <a:rPr lang="en-US" sz="1400"/>
              <a:t>Articles on gentrification:</a:t>
            </a:r>
          </a:p>
          <a:p>
            <a:r>
              <a:rPr lang="en-US" sz="1400" u="sng">
                <a:hlinkClick r:id="rId5"/>
              </a:rPr>
              <a:t>https://www.nationalgeographic.org/encyclopedia/gentrification/</a:t>
            </a:r>
            <a:r>
              <a:rPr lang="en-US" sz="1400"/>
              <a:t> </a:t>
            </a:r>
          </a:p>
          <a:p>
            <a:pPr marL="0" indent="0">
              <a:buNone/>
            </a:pPr>
            <a:br>
              <a:rPr lang="en-US" sz="1400"/>
            </a:br>
            <a:r>
              <a:rPr lang="en-US" sz="1400" u="sng">
                <a:hlinkClick r:id="rId6"/>
              </a:rPr>
              <a:t>https://www.washingtonpost.com/outlook/2019/09/13/how-gentrification-caused-americas-cities-burn/</a:t>
            </a:r>
            <a:r>
              <a:rPr lang="en-US" sz="1400"/>
              <a:t>  </a:t>
            </a:r>
          </a:p>
          <a:p>
            <a:pPr marL="0" indent="0">
              <a:buNone/>
            </a:pPr>
            <a:br>
              <a:rPr lang="en-US" sz="1400"/>
            </a:br>
            <a:r>
              <a:rPr lang="en-US" sz="1400"/>
              <a:t>Corona California:</a:t>
            </a:r>
          </a:p>
          <a:p>
            <a:r>
              <a:rPr lang="en-US" sz="1400" u="sng">
                <a:hlinkClick r:id="rId7"/>
              </a:rPr>
              <a:t>https://www.coronaca.gov/about-us</a:t>
            </a:r>
            <a:r>
              <a:rPr lang="en-US" sz="1400"/>
              <a:t> </a:t>
            </a:r>
          </a:p>
        </p:txBody>
      </p:sp>
    </p:spTree>
    <p:extLst>
      <p:ext uri="{BB962C8B-B14F-4D97-AF65-F5344CB8AC3E}">
        <p14:creationId xmlns:p14="http://schemas.microsoft.com/office/powerpoint/2010/main" val="3950600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10245D-3EE5-4842-9C6D-C898C8CE7234}"/>
              </a:ext>
            </a:extLst>
          </p:cNvPr>
          <p:cNvPicPr>
            <a:picLocks noChangeAspect="1"/>
          </p:cNvPicPr>
          <p:nvPr/>
        </p:nvPicPr>
        <p:blipFill rotWithShape="1">
          <a:blip r:embed="rId3">
            <a:extLst>
              <a:ext uri="{28A0092B-C50C-407E-A947-70E740481C1C}">
                <a14:useLocalDpi xmlns:a14="http://schemas.microsoft.com/office/drawing/2010/main" val="0"/>
              </a:ext>
            </a:extLst>
          </a:blip>
          <a:srcRect t="18982" r="-1" b="37565"/>
          <a:stretch/>
        </p:blipFill>
        <p:spPr>
          <a:xfrm>
            <a:off x="20" y="11"/>
            <a:ext cx="12191980" cy="6857989"/>
          </a:xfrm>
          <a:prstGeom prst="rect">
            <a:avLst/>
          </a:prstGeom>
        </p:spPr>
      </p:pic>
      <p:sp>
        <p:nvSpPr>
          <p:cNvPr id="2" name="Title 1">
            <a:extLst>
              <a:ext uri="{FF2B5EF4-FFF2-40B4-BE49-F238E27FC236}">
                <a16:creationId xmlns:a16="http://schemas.microsoft.com/office/drawing/2014/main" id="{41AF6144-5C37-6241-BBB4-D7CCF2CCD6A9}"/>
              </a:ext>
            </a:extLst>
          </p:cNvPr>
          <p:cNvSpPr>
            <a:spLocks noGrp="1"/>
          </p:cNvSpPr>
          <p:nvPr>
            <p:ph type="title"/>
          </p:nvPr>
        </p:nvSpPr>
        <p:spPr>
          <a:xfrm>
            <a:off x="1069848" y="484632"/>
            <a:ext cx="10058400" cy="1609344"/>
          </a:xfrm>
        </p:spPr>
        <p:txBody>
          <a:bodyPr anchor="ctr">
            <a:normAutofit/>
          </a:bodyPr>
          <a:lstStyle/>
          <a:p>
            <a:pPr algn="ctr"/>
            <a:r>
              <a:rPr lang="en-US" sz="7200" dirty="0" err="1">
                <a:solidFill>
                  <a:schemeClr val="bg1"/>
                </a:solidFill>
              </a:rPr>
              <a:t>Américas</a:t>
            </a:r>
            <a:r>
              <a:rPr lang="en-US" sz="7200" dirty="0">
                <a:solidFill>
                  <a:schemeClr val="bg1"/>
                </a:solidFill>
              </a:rPr>
              <a:t> award resources</a:t>
            </a:r>
          </a:p>
        </p:txBody>
      </p:sp>
      <p:sp>
        <p:nvSpPr>
          <p:cNvPr id="9" name="Content Placeholder 8">
            <a:extLst>
              <a:ext uri="{FF2B5EF4-FFF2-40B4-BE49-F238E27FC236}">
                <a16:creationId xmlns:a16="http://schemas.microsoft.com/office/drawing/2014/main" id="{94D62F26-5640-4682-89C1-348E11AFA76C}"/>
              </a:ext>
            </a:extLst>
          </p:cNvPr>
          <p:cNvSpPr>
            <a:spLocks noGrp="1"/>
          </p:cNvSpPr>
          <p:nvPr>
            <p:ph idx="1"/>
          </p:nvPr>
        </p:nvSpPr>
        <p:spPr>
          <a:xfrm>
            <a:off x="1069848" y="2121408"/>
            <a:ext cx="10058400" cy="4050792"/>
          </a:xfrm>
        </p:spPr>
        <p:txBody>
          <a:bodyPr>
            <a:normAutofit/>
          </a:bodyPr>
          <a:lstStyle/>
          <a:p>
            <a:r>
              <a:rPr lang="en-US" sz="4000" dirty="0">
                <a:solidFill>
                  <a:schemeClr val="bg1"/>
                </a:solidFill>
              </a:rPr>
              <a:t>CLASP website</a:t>
            </a:r>
          </a:p>
          <a:p>
            <a:r>
              <a:rPr lang="en-US" sz="4000" dirty="0">
                <a:hlinkClick r:id="rId4"/>
              </a:rPr>
              <a:t>http://claspprograms.org/pages/detail/86/Americas-Award-</a:t>
            </a:r>
            <a:endParaRPr lang="en-US" sz="4000" dirty="0"/>
          </a:p>
          <a:p>
            <a:endParaRPr lang="en-US" dirty="0"/>
          </a:p>
        </p:txBody>
      </p:sp>
    </p:spTree>
    <p:extLst>
      <p:ext uri="{BB962C8B-B14F-4D97-AF65-F5344CB8AC3E}">
        <p14:creationId xmlns:p14="http://schemas.microsoft.com/office/powerpoint/2010/main" val="2993157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4F6E6A-621E-9645-B6C2-4B90546C197E}"/>
              </a:ext>
            </a:extLst>
          </p:cNvPr>
          <p:cNvPicPr>
            <a:picLocks noChangeAspect="1"/>
          </p:cNvPicPr>
          <p:nvPr/>
        </p:nvPicPr>
        <p:blipFill rotWithShape="1">
          <a:blip r:embed="rId3">
            <a:extLst>
              <a:ext uri="{28A0092B-C50C-407E-A947-70E740481C1C}">
                <a14:useLocalDpi xmlns:a14="http://schemas.microsoft.com/office/drawing/2010/main" val="0"/>
              </a:ext>
            </a:extLst>
          </a:blip>
          <a:srcRect t="645" b="27239"/>
          <a:stretch/>
        </p:blipFill>
        <p:spPr>
          <a:xfrm>
            <a:off x="20" y="10"/>
            <a:ext cx="12191980" cy="6857989"/>
          </a:xfrm>
          <a:prstGeom prst="rect">
            <a:avLst/>
          </a:prstGeom>
        </p:spPr>
      </p:pic>
      <p:sp>
        <p:nvSpPr>
          <p:cNvPr id="10" name="Rectangle 9">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1650BD-9766-784E-B680-6950475D6CBF}"/>
              </a:ext>
            </a:extLst>
          </p:cNvPr>
          <p:cNvSpPr>
            <a:spLocks noGrp="1"/>
          </p:cNvSpPr>
          <p:nvPr>
            <p:ph type="title"/>
          </p:nvPr>
        </p:nvSpPr>
        <p:spPr>
          <a:xfrm>
            <a:off x="1069848" y="484632"/>
            <a:ext cx="10058400" cy="1609344"/>
          </a:xfrm>
        </p:spPr>
        <p:txBody>
          <a:bodyPr anchor="ctr">
            <a:normAutofit/>
          </a:bodyPr>
          <a:lstStyle/>
          <a:p>
            <a:pPr algn="ctr"/>
            <a:r>
              <a:rPr lang="en-US" sz="8000" dirty="0">
                <a:solidFill>
                  <a:schemeClr val="tx1"/>
                </a:solidFill>
              </a:rPr>
              <a:t>READ U</a:t>
            </a:r>
          </a:p>
        </p:txBody>
      </p:sp>
      <p:sp>
        <p:nvSpPr>
          <p:cNvPr id="3" name="Content Placeholder 2">
            <a:extLst>
              <a:ext uri="{FF2B5EF4-FFF2-40B4-BE49-F238E27FC236}">
                <a16:creationId xmlns:a16="http://schemas.microsoft.com/office/drawing/2014/main" id="{5DDE61EF-AE8A-B44B-9EB4-84740A50BB7F}"/>
              </a:ext>
            </a:extLst>
          </p:cNvPr>
          <p:cNvSpPr>
            <a:spLocks noGrp="1"/>
          </p:cNvSpPr>
          <p:nvPr>
            <p:ph idx="1"/>
          </p:nvPr>
        </p:nvSpPr>
        <p:spPr>
          <a:xfrm>
            <a:off x="1069848" y="2121408"/>
            <a:ext cx="10058400" cy="4050792"/>
          </a:xfrm>
        </p:spPr>
        <p:txBody>
          <a:bodyPr>
            <a:normAutofit/>
          </a:bodyPr>
          <a:lstStyle/>
          <a:p>
            <a:r>
              <a:rPr lang="en-US" sz="4000" dirty="0"/>
              <a:t>Curated book sets through the College of Education:</a:t>
            </a:r>
          </a:p>
          <a:p>
            <a:r>
              <a:rPr lang="en-US" sz="4000" dirty="0">
                <a:hlinkClick r:id="rId6"/>
              </a:rPr>
              <a:t>http://readu.utah.edu</a:t>
            </a:r>
            <a:endParaRPr lang="en-US" sz="4000" dirty="0"/>
          </a:p>
          <a:p>
            <a:endParaRPr lang="en-US" dirty="0"/>
          </a:p>
        </p:txBody>
      </p:sp>
      <p:grpSp>
        <p:nvGrpSpPr>
          <p:cNvPr id="14" name="Group 13">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2136205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4">
            <a:extLst>
              <a:ext uri="{FF2B5EF4-FFF2-40B4-BE49-F238E27FC236}">
                <a16:creationId xmlns:a16="http://schemas.microsoft.com/office/drawing/2014/main" id="{EC4AB0E7-F414-9F40-B79B-4CCE96656B2A}"/>
              </a:ext>
            </a:extLst>
          </p:cNvPr>
          <p:cNvSpPr txBox="1">
            <a:spLocks noChangeArrowheads="1"/>
          </p:cNvSpPr>
          <p:nvPr/>
        </p:nvSpPr>
        <p:spPr bwMode="auto">
          <a:xfrm>
            <a:off x="5081588" y="0"/>
            <a:ext cx="6437312"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77"/>
                <a:ea typeface="ＭＳ Ｐゴシック" panose="020B0600070205080204" pitchFamily="34" charset="-128"/>
              </a:defRPr>
            </a:lvl1pPr>
            <a:lvl2pPr marL="742950" indent="-285750">
              <a:defRPr>
                <a:solidFill>
                  <a:schemeClr val="tx1"/>
                </a:solidFill>
                <a:latin typeface="Rockwell" panose="02060603020205020403" pitchFamily="18" charset="77"/>
                <a:ea typeface="ＭＳ Ｐゴシック" panose="020B0600070205080204" pitchFamily="34" charset="-128"/>
              </a:defRPr>
            </a:lvl2pPr>
            <a:lvl3pPr marL="1143000" indent="-228600">
              <a:defRPr>
                <a:solidFill>
                  <a:schemeClr val="tx1"/>
                </a:solidFill>
                <a:latin typeface="Rockwell" panose="02060603020205020403" pitchFamily="18" charset="77"/>
                <a:ea typeface="ＭＳ Ｐゴシック" panose="020B0600070205080204" pitchFamily="34" charset="-128"/>
              </a:defRPr>
            </a:lvl3pPr>
            <a:lvl4pPr marL="1600200" indent="-228600">
              <a:defRPr>
                <a:solidFill>
                  <a:schemeClr val="tx1"/>
                </a:solidFill>
                <a:latin typeface="Rockwell" panose="02060603020205020403" pitchFamily="18" charset="77"/>
                <a:ea typeface="ＭＳ Ｐゴシック" panose="020B0600070205080204" pitchFamily="34" charset="-128"/>
              </a:defRPr>
            </a:lvl4pPr>
            <a:lvl5pPr marL="2057400" indent="-228600">
              <a:defRPr>
                <a:solidFill>
                  <a:schemeClr val="tx1"/>
                </a:solidFill>
                <a:latin typeface="Rockwell" panose="02060603020205020403" pitchFamily="18" charset="77"/>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9pPr>
          </a:lstStyle>
          <a:p>
            <a:r>
              <a:rPr lang="en-US" altLang="en-US" sz="6000" dirty="0">
                <a:latin typeface="Miriam" panose="020B0502050101010101" pitchFamily="34" charset="-79"/>
              </a:rPr>
              <a:t>Let’s work together!</a:t>
            </a:r>
          </a:p>
          <a:p>
            <a:endParaRPr lang="en-US" altLang="en-US" dirty="0"/>
          </a:p>
          <a:p>
            <a:r>
              <a:rPr lang="en-US" altLang="en-US" sz="2800" dirty="0"/>
              <a:t>Luciano Marzulli	</a:t>
            </a:r>
          </a:p>
          <a:p>
            <a:r>
              <a:rPr lang="en-US" altLang="en-US" sz="2800" dirty="0">
                <a:hlinkClick r:id="rId3"/>
              </a:rPr>
              <a:t>l.marzulli@utah.edu</a:t>
            </a:r>
            <a:r>
              <a:rPr lang="en-US" altLang="en-US" sz="2800" dirty="0"/>
              <a:t> </a:t>
            </a:r>
          </a:p>
          <a:p>
            <a:r>
              <a:rPr lang="en-US" altLang="en-US" sz="2800" dirty="0"/>
              <a:t>K-16 Outreach Coordinator</a:t>
            </a:r>
          </a:p>
          <a:p>
            <a:r>
              <a:rPr lang="en-US" altLang="en-US" sz="2800" dirty="0"/>
              <a:t>Center for Latin American Studies</a:t>
            </a:r>
          </a:p>
          <a:p>
            <a:r>
              <a:rPr lang="en-US" altLang="en-US" sz="2800" dirty="0"/>
              <a:t>801.581.6518</a:t>
            </a:r>
          </a:p>
          <a:p>
            <a:r>
              <a:rPr lang="en-US" altLang="en-US" sz="2800" dirty="0"/>
              <a:t>http://</a:t>
            </a:r>
            <a:r>
              <a:rPr lang="en-US" altLang="en-US" sz="2800" dirty="0" err="1"/>
              <a:t>ias.utah.edu</a:t>
            </a:r>
            <a:endParaRPr lang="en-US" altLang="en-US" sz="2800" dirty="0">
              <a:latin typeface="Miriam" panose="020B0502050101010101" pitchFamily="34" charset="-79"/>
            </a:endParaRPr>
          </a:p>
        </p:txBody>
      </p:sp>
      <p:pic>
        <p:nvPicPr>
          <p:cNvPr id="3" name="Picture 2" descr="Background pattern&#10;&#10;Description automatically generated">
            <a:extLst>
              <a:ext uri="{FF2B5EF4-FFF2-40B4-BE49-F238E27FC236}">
                <a16:creationId xmlns:a16="http://schemas.microsoft.com/office/drawing/2014/main" id="{EB22BE21-86B2-F941-8D0D-98D15C2A6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3472" y="4936460"/>
            <a:ext cx="6273800" cy="812800"/>
          </a:xfrm>
          <a:prstGeom prst="rect">
            <a:avLst/>
          </a:prstGeom>
        </p:spPr>
      </p:pic>
      <p:sp>
        <p:nvSpPr>
          <p:cNvPr id="7" name="Title 1">
            <a:extLst>
              <a:ext uri="{FF2B5EF4-FFF2-40B4-BE49-F238E27FC236}">
                <a16:creationId xmlns:a16="http://schemas.microsoft.com/office/drawing/2014/main" id="{A52D8420-F0FF-1A43-AEBD-25357BAA165A}"/>
              </a:ext>
            </a:extLst>
          </p:cNvPr>
          <p:cNvSpPr txBox="1">
            <a:spLocks/>
          </p:cNvSpPr>
          <p:nvPr/>
        </p:nvSpPr>
        <p:spPr>
          <a:xfrm rot="5400000">
            <a:off x="610" y="3115467"/>
            <a:ext cx="6858000" cy="627063"/>
          </a:xfrm>
          <a:prstGeom prst="rect">
            <a:avLst/>
          </a:prstGeom>
          <a:solidFill>
            <a:srgbClr val="00BC8B"/>
          </a:solidFill>
        </p:spPr>
        <p:txBody>
          <a:bodyPr anchor="ctr">
            <a:normAutofit fontScale="62500" lnSpcReduction="2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fontAlgn="auto">
              <a:spcAft>
                <a:spcPts val="0"/>
              </a:spcAft>
              <a:defRPr/>
            </a:pPr>
            <a:endParaRPr lang="en-US" sz="7000" dirty="0">
              <a:solidFill>
                <a:schemeClr val="bg1"/>
              </a:solidFill>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181172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book&#10;&#10;Description automatically generated">
            <a:extLst>
              <a:ext uri="{FF2B5EF4-FFF2-40B4-BE49-F238E27FC236}">
                <a16:creationId xmlns:a16="http://schemas.microsoft.com/office/drawing/2014/main" id="{302927C7-EFE0-AE4D-BB1D-7FD8A369F851}"/>
              </a:ext>
            </a:extLst>
          </p:cNvPr>
          <p:cNvPicPr>
            <a:picLocks noChangeAspect="1"/>
          </p:cNvPicPr>
          <p:nvPr/>
        </p:nvPicPr>
        <p:blipFill rotWithShape="1">
          <a:blip r:embed="rId3">
            <a:extLst>
              <a:ext uri="{28A0092B-C50C-407E-A947-70E740481C1C}">
                <a14:useLocalDpi xmlns:a14="http://schemas.microsoft.com/office/drawing/2010/main" val="0"/>
              </a:ext>
            </a:extLst>
          </a:blip>
          <a:srcRect r="-3" b="1647"/>
          <a:stretch/>
        </p:blipFill>
        <p:spPr>
          <a:xfrm>
            <a:off x="633999" y="640080"/>
            <a:ext cx="6912217" cy="5588101"/>
          </a:xfrm>
          <a:prstGeom prst="rect">
            <a:avLst/>
          </a:prstGeom>
        </p:spPr>
      </p:pic>
      <p:sp>
        <p:nvSpPr>
          <p:cNvPr id="3" name="Content Placeholder 2">
            <a:extLst>
              <a:ext uri="{FF2B5EF4-FFF2-40B4-BE49-F238E27FC236}">
                <a16:creationId xmlns:a16="http://schemas.microsoft.com/office/drawing/2014/main" id="{EB4A9844-81C7-9842-BF51-0FF7891F30DA}"/>
              </a:ext>
            </a:extLst>
          </p:cNvPr>
          <p:cNvSpPr>
            <a:spLocks noGrp="1"/>
          </p:cNvSpPr>
          <p:nvPr>
            <p:ph idx="1"/>
          </p:nvPr>
        </p:nvSpPr>
        <p:spPr>
          <a:xfrm>
            <a:off x="7880738" y="1185743"/>
            <a:ext cx="3677263" cy="4092579"/>
          </a:xfrm>
        </p:spPr>
        <p:txBody>
          <a:bodyPr>
            <a:normAutofit/>
          </a:bodyPr>
          <a:lstStyle/>
          <a:p>
            <a:r>
              <a:rPr lang="en-US" sz="2400" dirty="0"/>
              <a:t>This session will provide an opportunity to take an in depth look at the 2020 </a:t>
            </a:r>
            <a:r>
              <a:rPr lang="en-US" sz="2400" dirty="0" err="1"/>
              <a:t>Américas</a:t>
            </a:r>
            <a:r>
              <a:rPr lang="en-US" sz="2400" dirty="0"/>
              <a:t> Award Honorable Mention title: </a:t>
            </a:r>
            <a:r>
              <a:rPr lang="en-US" sz="2400" b="1" i="1" dirty="0"/>
              <a:t>My </a:t>
            </a:r>
            <a:r>
              <a:rPr lang="en-US" sz="2400" b="1" i="1" dirty="0" err="1"/>
              <a:t>Papi</a:t>
            </a:r>
            <a:r>
              <a:rPr lang="en-US" sz="2400" b="1" i="1" dirty="0"/>
              <a:t> has a Motorcycle </a:t>
            </a:r>
            <a:r>
              <a:rPr lang="en-US" sz="2400" dirty="0"/>
              <a:t>written by Isabel Quintero and illustrated by Zeke Peña. </a:t>
            </a:r>
          </a:p>
        </p:txBody>
      </p:sp>
    </p:spTree>
    <p:extLst>
      <p:ext uri="{BB962C8B-B14F-4D97-AF65-F5344CB8AC3E}">
        <p14:creationId xmlns:p14="http://schemas.microsoft.com/office/powerpoint/2010/main" val="259741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6D6D4E-14E1-BD42-81B6-291B46D948B1}"/>
              </a:ext>
            </a:extLst>
          </p:cNvPr>
          <p:cNvSpPr>
            <a:spLocks noGrp="1"/>
          </p:cNvSpPr>
          <p:nvPr>
            <p:ph type="title"/>
          </p:nvPr>
        </p:nvSpPr>
        <p:spPr>
          <a:xfrm>
            <a:off x="8156350" y="484632"/>
            <a:ext cx="3544035" cy="1609344"/>
          </a:xfrm>
          <a:ln>
            <a:noFill/>
          </a:ln>
        </p:spPr>
        <p:txBody>
          <a:bodyPr>
            <a:normAutofit/>
          </a:bodyPr>
          <a:lstStyle/>
          <a:p>
            <a:r>
              <a:rPr lang="en-US" sz="3200"/>
              <a:t>Américas Award</a:t>
            </a:r>
          </a:p>
        </p:txBody>
      </p:sp>
      <p:pic>
        <p:nvPicPr>
          <p:cNvPr id="6" name="Picture 5" descr="A close up of a sign&#10;&#10;Description automatically generated">
            <a:extLst>
              <a:ext uri="{FF2B5EF4-FFF2-40B4-BE49-F238E27FC236}">
                <a16:creationId xmlns:a16="http://schemas.microsoft.com/office/drawing/2014/main" id="{5ABAC818-1355-5B4C-A411-F489130650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999" y="1128571"/>
            <a:ext cx="6882269" cy="4611118"/>
          </a:xfrm>
          <a:prstGeom prst="rect">
            <a:avLst/>
          </a:prstGeom>
        </p:spPr>
      </p:pic>
      <p:sp>
        <p:nvSpPr>
          <p:cNvPr id="3" name="Content Placeholder 2">
            <a:extLst>
              <a:ext uri="{FF2B5EF4-FFF2-40B4-BE49-F238E27FC236}">
                <a16:creationId xmlns:a16="http://schemas.microsoft.com/office/drawing/2014/main" id="{F9AADDA5-AD88-AC42-B1EF-09E3B34CFDD5}"/>
              </a:ext>
            </a:extLst>
          </p:cNvPr>
          <p:cNvSpPr>
            <a:spLocks noGrp="1"/>
          </p:cNvSpPr>
          <p:nvPr>
            <p:ph idx="1"/>
          </p:nvPr>
        </p:nvSpPr>
        <p:spPr>
          <a:xfrm>
            <a:off x="8086290" y="1688897"/>
            <a:ext cx="3544034" cy="4050792"/>
          </a:xfrm>
        </p:spPr>
        <p:txBody>
          <a:bodyPr>
            <a:noAutofit/>
          </a:bodyPr>
          <a:lstStyle/>
          <a:p>
            <a:r>
              <a:rPr lang="en-US" dirty="0"/>
              <a:t>CLASP founded the </a:t>
            </a:r>
            <a:r>
              <a:rPr lang="en-US" dirty="0" err="1"/>
              <a:t>Américas</a:t>
            </a:r>
            <a:r>
              <a:rPr lang="en-US" dirty="0"/>
              <a:t> Award in 1993 to encourage and commend authors, illustrators and publishers who produce quality children’s and young adult books that portray Latin America, the Caribbean, or Latinx in the United States, and to provide teachers with recommendations for classroom use. CLASP offers up to two annual book awards, together with a commended list of titles.</a:t>
            </a:r>
          </a:p>
        </p:txBody>
      </p:sp>
      <p:grpSp>
        <p:nvGrpSpPr>
          <p:cNvPr id="32" name="Group 3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3" name="Oval 3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4" name="Oval 3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08275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B1B2-51C0-6C4E-8D47-742FE790F707}"/>
              </a:ext>
            </a:extLst>
          </p:cNvPr>
          <p:cNvSpPr>
            <a:spLocks noGrp="1"/>
          </p:cNvSpPr>
          <p:nvPr>
            <p:ph type="title"/>
          </p:nvPr>
        </p:nvSpPr>
        <p:spPr>
          <a:xfrm>
            <a:off x="1075881" y="0"/>
            <a:ext cx="10058400" cy="1609344"/>
          </a:xfrm>
        </p:spPr>
        <p:txBody>
          <a:bodyPr>
            <a:normAutofit/>
          </a:bodyPr>
          <a:lstStyle/>
          <a:p>
            <a:r>
              <a:rPr lang="en-US" b="1" dirty="0"/>
              <a:t>My </a:t>
            </a:r>
            <a:r>
              <a:rPr lang="en-US" b="1" dirty="0" err="1"/>
              <a:t>Papi</a:t>
            </a:r>
            <a:r>
              <a:rPr lang="en-US" b="1" dirty="0"/>
              <a:t> Has a Motorcycle</a:t>
            </a:r>
            <a:endParaRPr lang="en-US" dirty="0"/>
          </a:p>
        </p:txBody>
      </p:sp>
      <p:sp>
        <p:nvSpPr>
          <p:cNvPr id="9" name="Content Placeholder 8">
            <a:extLst>
              <a:ext uri="{FF2B5EF4-FFF2-40B4-BE49-F238E27FC236}">
                <a16:creationId xmlns:a16="http://schemas.microsoft.com/office/drawing/2014/main" id="{1F688289-20BA-43F6-93B1-C8E7E0FC12FC}"/>
              </a:ext>
            </a:extLst>
          </p:cNvPr>
          <p:cNvSpPr>
            <a:spLocks noGrp="1"/>
          </p:cNvSpPr>
          <p:nvPr>
            <p:ph idx="1"/>
          </p:nvPr>
        </p:nvSpPr>
        <p:spPr>
          <a:xfrm>
            <a:off x="301879" y="1508335"/>
            <a:ext cx="8314659" cy="4917558"/>
          </a:xfrm>
        </p:spPr>
        <p:txBody>
          <a:bodyPr>
            <a:normAutofit/>
          </a:bodyPr>
          <a:lstStyle/>
          <a:p>
            <a:r>
              <a:rPr lang="en-US" dirty="0"/>
              <a:t>Award-winning author and illustrator team Isabel Quintero and Zeke </a:t>
            </a:r>
            <a:r>
              <a:rPr lang="en-US" dirty="0" err="1"/>
              <a:t>Peña</a:t>
            </a:r>
            <a:r>
              <a:rPr lang="en-US" dirty="0"/>
              <a:t> bring a story of childhood memories to life in </a:t>
            </a:r>
            <a:r>
              <a:rPr lang="en-US" i="1" dirty="0"/>
              <a:t>My </a:t>
            </a:r>
            <a:r>
              <a:rPr lang="en-US" i="1" dirty="0" err="1"/>
              <a:t>Papi</a:t>
            </a:r>
            <a:r>
              <a:rPr lang="en-US" i="1" dirty="0"/>
              <a:t> has a Motorcycle</a:t>
            </a:r>
            <a:r>
              <a:rPr lang="en-US" dirty="0"/>
              <a:t>. Daisy Ramona waits for her dad to come home from work to go on a ride around town on the back of his motorcycle. Everything Daisy sees is familiar to her. The route, the locales, and the people all come together to tell the story of a lively immigrant community. As Daisy observes changes in her neighborhood, she takes comfort in knowing some things will never change, such as the quality time spent with her </a:t>
            </a:r>
            <a:r>
              <a:rPr lang="en-US" dirty="0" err="1"/>
              <a:t>papi</a:t>
            </a:r>
            <a:r>
              <a:rPr lang="en-US" dirty="0"/>
              <a:t> and the love they share. Quintero takes inspiration straight from her memories, growing up in Corona, CA and going on motorcycle rides with her dad. </a:t>
            </a:r>
            <a:r>
              <a:rPr lang="en-US" dirty="0" err="1"/>
              <a:t>Peña’s</a:t>
            </a:r>
            <a:r>
              <a:rPr lang="en-US" dirty="0"/>
              <a:t> comics-inspired illustrations and sunset tones bring a magical feel to this golden hour tale. Together, Quintero and </a:t>
            </a:r>
            <a:r>
              <a:rPr lang="en-US" dirty="0" err="1"/>
              <a:t>Peña</a:t>
            </a:r>
            <a:r>
              <a:rPr lang="en-US" dirty="0"/>
              <a:t> create a mesmerizing picture book that wonderfully captures details of a happy childhood and the love between a father and his daughter. </a:t>
            </a:r>
          </a:p>
          <a:p>
            <a:endParaRPr lang="en-US" sz="1600" dirty="0"/>
          </a:p>
        </p:txBody>
      </p:sp>
      <p:pic>
        <p:nvPicPr>
          <p:cNvPr id="5" name="Picture 4" descr="A picture containing text, book&#10;&#10;Description automatically generated">
            <a:extLst>
              <a:ext uri="{FF2B5EF4-FFF2-40B4-BE49-F238E27FC236}">
                <a16:creationId xmlns:a16="http://schemas.microsoft.com/office/drawing/2014/main" id="{71EB081E-95F1-7E49-AF6B-9CB6605EB3C3}"/>
              </a:ext>
            </a:extLst>
          </p:cNvPr>
          <p:cNvPicPr>
            <a:picLocks noChangeAspect="1"/>
          </p:cNvPicPr>
          <p:nvPr/>
        </p:nvPicPr>
        <p:blipFill rotWithShape="1">
          <a:blip r:embed="rId3">
            <a:extLst>
              <a:ext uri="{28A0092B-C50C-407E-A947-70E740481C1C}">
                <a14:useLocalDpi xmlns:a14="http://schemas.microsoft.com/office/drawing/2010/main" val="0"/>
              </a:ext>
            </a:extLst>
          </a:blip>
          <a:srcRect l="5513" r="20820" b="-2"/>
          <a:stretch/>
        </p:blipFill>
        <p:spPr>
          <a:xfrm>
            <a:off x="8628147" y="1508335"/>
            <a:ext cx="3261974" cy="3639872"/>
          </a:xfrm>
          <a:prstGeom prst="rect">
            <a:avLst/>
          </a:prstGeom>
        </p:spPr>
      </p:pic>
    </p:spTree>
    <p:extLst>
      <p:ext uri="{BB962C8B-B14F-4D97-AF65-F5344CB8AC3E}">
        <p14:creationId xmlns:p14="http://schemas.microsoft.com/office/powerpoint/2010/main" val="2141952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386A53-BAD3-7146-B509-A05F99430781}"/>
              </a:ext>
            </a:extLst>
          </p:cNvPr>
          <p:cNvSpPr>
            <a:spLocks noGrp="1"/>
          </p:cNvSpPr>
          <p:nvPr>
            <p:ph type="title"/>
          </p:nvPr>
        </p:nvSpPr>
        <p:spPr>
          <a:xfrm>
            <a:off x="382280" y="484632"/>
            <a:ext cx="6743844" cy="1609344"/>
          </a:xfrm>
        </p:spPr>
        <p:txBody>
          <a:bodyPr>
            <a:normAutofit/>
          </a:bodyPr>
          <a:lstStyle/>
          <a:p>
            <a:r>
              <a:rPr lang="en-US" sz="4800" dirty="0"/>
              <a:t>Isabel Quintero</a:t>
            </a:r>
          </a:p>
        </p:txBody>
      </p:sp>
      <p:sp>
        <p:nvSpPr>
          <p:cNvPr id="15" name="Content Placeholder 14">
            <a:extLst>
              <a:ext uri="{FF2B5EF4-FFF2-40B4-BE49-F238E27FC236}">
                <a16:creationId xmlns:a16="http://schemas.microsoft.com/office/drawing/2014/main" id="{DF4BB490-2B7A-413E-A5B3-3116E95E7B14}"/>
              </a:ext>
            </a:extLst>
          </p:cNvPr>
          <p:cNvSpPr>
            <a:spLocks noGrp="1"/>
          </p:cNvSpPr>
          <p:nvPr>
            <p:ph idx="1"/>
          </p:nvPr>
        </p:nvSpPr>
        <p:spPr>
          <a:xfrm>
            <a:off x="382279" y="2121408"/>
            <a:ext cx="6743845" cy="4050792"/>
          </a:xfrm>
        </p:spPr>
        <p:txBody>
          <a:bodyPr>
            <a:normAutofit/>
          </a:bodyPr>
          <a:lstStyle/>
          <a:p>
            <a:r>
              <a:rPr lang="en-US" sz="1800" dirty="0"/>
              <a:t>Isabel Quintero is a renowned writer from Southern California. She is the daughter of Mexican immigrants. In addition to </a:t>
            </a:r>
            <a:r>
              <a:rPr lang="en-US" sz="1800" i="1" dirty="0"/>
              <a:t>Gabi, Fragments of a Teenager</a:t>
            </a:r>
            <a:r>
              <a:rPr lang="en-US" sz="1800" dirty="0"/>
              <a:t>, Quintero has written a series of books for young readers titled </a:t>
            </a:r>
            <a:r>
              <a:rPr lang="en-US" sz="1800" i="1" dirty="0"/>
              <a:t>Ugly Cat and Pablo</a:t>
            </a:r>
            <a:r>
              <a:rPr lang="en-US" sz="1800" dirty="0"/>
              <a:t> (Scholastic, Inc.), a graphic biography, </a:t>
            </a:r>
            <a:r>
              <a:rPr lang="en-US" sz="1800" i="1" dirty="0"/>
              <a:t>Photographic: The Life of Graciela Iturbide </a:t>
            </a:r>
            <a:r>
              <a:rPr lang="en-US" sz="1800" dirty="0"/>
              <a:t>(Getty Publications, 2018), the which received the Boston Globe Horn Book Award, and the illustrated children's book </a:t>
            </a:r>
            <a:r>
              <a:rPr lang="en-US" sz="1800" i="1" dirty="0"/>
              <a:t>My </a:t>
            </a:r>
            <a:r>
              <a:rPr lang="en-US" sz="1800" i="1" dirty="0" err="1"/>
              <a:t>Papi</a:t>
            </a:r>
            <a:r>
              <a:rPr lang="en-US" sz="1800" i="1" dirty="0"/>
              <a:t> Has a Motorcycle</a:t>
            </a:r>
            <a:r>
              <a:rPr lang="en-US" sz="1800" dirty="0"/>
              <a:t> (Kokila, 2019). Isabel also writes poetry and essays. You can find some of her texts in The Normal School, </a:t>
            </a:r>
            <a:r>
              <a:rPr lang="en-US" sz="1800" dirty="0" err="1"/>
              <a:t>Huizache</a:t>
            </a:r>
            <a:r>
              <a:rPr lang="en-US" sz="1800" dirty="0"/>
              <a:t>, The </a:t>
            </a:r>
            <a:r>
              <a:rPr lang="en-US" sz="1800" dirty="0" err="1"/>
              <a:t>Acentos</a:t>
            </a:r>
            <a:r>
              <a:rPr lang="en-US" sz="1800" dirty="0"/>
              <a:t> Review, As / Us Journal, The James Franco Review, and other publications.</a:t>
            </a:r>
          </a:p>
          <a:p>
            <a:r>
              <a:rPr lang="en-US" sz="1800" dirty="0"/>
              <a:t>https://</a:t>
            </a:r>
            <a:r>
              <a:rPr lang="en-US" sz="1800" dirty="0" err="1"/>
              <a:t>laisabelquintero.com</a:t>
            </a:r>
            <a:r>
              <a:rPr lang="en-US" sz="1800" dirty="0"/>
              <a:t>/about/</a:t>
            </a:r>
          </a:p>
        </p:txBody>
      </p:sp>
      <p:pic>
        <p:nvPicPr>
          <p:cNvPr id="5" name="Picture 4">
            <a:extLst>
              <a:ext uri="{FF2B5EF4-FFF2-40B4-BE49-F238E27FC236}">
                <a16:creationId xmlns:a16="http://schemas.microsoft.com/office/drawing/2014/main" id="{D8697CE6-9940-6D47-818D-F6A9B21ED5A2}"/>
              </a:ext>
            </a:extLst>
          </p:cNvPr>
          <p:cNvPicPr>
            <a:picLocks noChangeAspect="1"/>
          </p:cNvPicPr>
          <p:nvPr/>
        </p:nvPicPr>
        <p:blipFill rotWithShape="1">
          <a:blip r:embed="rId5">
            <a:extLst>
              <a:ext uri="{28A0092B-C50C-407E-A947-70E740481C1C}">
                <a14:useLocalDpi xmlns:a14="http://schemas.microsoft.com/office/drawing/2010/main" val="0"/>
              </a:ext>
            </a:extLst>
          </a:blip>
          <a:srcRect l="18887" r="35885" b="-1"/>
          <a:stretch/>
        </p:blipFill>
        <p:spPr>
          <a:xfrm>
            <a:off x="7545274" y="10"/>
            <a:ext cx="4646726" cy="6857990"/>
          </a:xfrm>
          <a:prstGeom prst="rect">
            <a:avLst/>
          </a:prstGeom>
        </p:spPr>
      </p:pic>
      <p:grpSp>
        <p:nvGrpSpPr>
          <p:cNvPr id="59" name="Group 58">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60" name="Oval 59">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1" name="Oval 60">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217204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5B057BAA-CAD8-42D7-8DDF-E2075435D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3">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50EF1E-108F-E447-AC51-87BD0FECA164}"/>
              </a:ext>
            </a:extLst>
          </p:cNvPr>
          <p:cNvSpPr>
            <a:spLocks noGrp="1"/>
          </p:cNvSpPr>
          <p:nvPr>
            <p:ph type="title"/>
          </p:nvPr>
        </p:nvSpPr>
        <p:spPr>
          <a:xfrm>
            <a:off x="6479457" y="-157793"/>
            <a:ext cx="5299586" cy="1609344"/>
          </a:xfrm>
          <a:ln>
            <a:noFill/>
          </a:ln>
        </p:spPr>
        <p:txBody>
          <a:bodyPr>
            <a:normAutofit/>
          </a:bodyPr>
          <a:lstStyle/>
          <a:p>
            <a:r>
              <a:rPr lang="en-US" dirty="0"/>
              <a:t>Zeke Peña</a:t>
            </a:r>
          </a:p>
        </p:txBody>
      </p:sp>
      <p:pic>
        <p:nvPicPr>
          <p:cNvPr id="4" name="Picture 3">
            <a:extLst>
              <a:ext uri="{FF2B5EF4-FFF2-40B4-BE49-F238E27FC236}">
                <a16:creationId xmlns:a16="http://schemas.microsoft.com/office/drawing/2014/main" id="{F45DF043-C370-4B4B-A6D9-F25C8A41CA07}"/>
              </a:ext>
            </a:extLst>
          </p:cNvPr>
          <p:cNvPicPr>
            <a:picLocks noChangeAspect="1"/>
          </p:cNvPicPr>
          <p:nvPr/>
        </p:nvPicPr>
        <p:blipFill rotWithShape="1">
          <a:blip r:embed="rId4">
            <a:extLst>
              <a:ext uri="{28A0092B-C50C-407E-A947-70E740481C1C}">
                <a14:useLocalDpi xmlns:a14="http://schemas.microsoft.com/office/drawing/2010/main" val="0"/>
              </a:ext>
            </a:extLst>
          </a:blip>
          <a:srcRect r="2" b="8211"/>
          <a:stretch/>
        </p:blipFill>
        <p:spPr>
          <a:xfrm>
            <a:off x="633999" y="640080"/>
            <a:ext cx="4794199" cy="5588101"/>
          </a:xfrm>
          <a:prstGeom prst="rect">
            <a:avLst/>
          </a:prstGeom>
        </p:spPr>
      </p:pic>
      <p:sp>
        <p:nvSpPr>
          <p:cNvPr id="9" name="Content Placeholder 8">
            <a:extLst>
              <a:ext uri="{FF2B5EF4-FFF2-40B4-BE49-F238E27FC236}">
                <a16:creationId xmlns:a16="http://schemas.microsoft.com/office/drawing/2014/main" id="{34BBBC3D-109D-494F-B239-AF63C1529EB3}"/>
              </a:ext>
            </a:extLst>
          </p:cNvPr>
          <p:cNvSpPr>
            <a:spLocks noGrp="1"/>
          </p:cNvSpPr>
          <p:nvPr>
            <p:ph idx="1"/>
          </p:nvPr>
        </p:nvSpPr>
        <p:spPr>
          <a:xfrm>
            <a:off x="6096001" y="1573619"/>
            <a:ext cx="6095998" cy="4598581"/>
          </a:xfrm>
        </p:spPr>
        <p:txBody>
          <a:bodyPr>
            <a:noAutofit/>
          </a:bodyPr>
          <a:lstStyle/>
          <a:p>
            <a:pPr marL="0" indent="0">
              <a:buNone/>
            </a:pPr>
            <a:r>
              <a:rPr lang="en-US" sz="1800" dirty="0"/>
              <a:t>Zeke Peña makes comics and illustrations as an accessible way to reclaim stories and remix history. He was born in Las Cruces, NM and grew up in El Paso, TX. He has a degree in Art History from the University of Texas at Austin and is self-taught in drawing and painting. He received the 2020 Ezra Jack Keats and Pura </a:t>
            </a:r>
            <a:r>
              <a:rPr lang="en-US" sz="1800" dirty="0" err="1"/>
              <a:t>Belpré</a:t>
            </a:r>
            <a:r>
              <a:rPr lang="en-US" sz="1800" dirty="0"/>
              <a:t> Illustrator Honor Awards for his first children’s book My </a:t>
            </a:r>
            <a:r>
              <a:rPr lang="en-US" sz="1800" dirty="0" err="1"/>
              <a:t>Papi</a:t>
            </a:r>
            <a:r>
              <a:rPr lang="en-US" sz="1800" dirty="0"/>
              <a:t> Has a Motorcycle, written by Isabel Quintero and published by Kokila/Penguin Young Readers. He also received the 2018 Boston Globe Horn Book Award for Photographic: The Life of Graciela Iturbide (Getty Publishing, 2017), a graphic biography he illustrated. He has published work with REMEZCLA, </a:t>
            </a:r>
            <a:r>
              <a:rPr lang="en-US" sz="1800" dirty="0" err="1"/>
              <a:t>VICE.com</a:t>
            </a:r>
            <a:r>
              <a:rPr lang="en-US" sz="1800" dirty="0"/>
              <a:t>, Latino USA, The Believer Magazine, The Nib, Penguin Random House, Algonquin Books, Holt/Macmillan and Cinco Puntos Press. Zeke is currently digging into family history to uncover stories for future books. </a:t>
            </a:r>
          </a:p>
          <a:p>
            <a:pPr marL="0" indent="0">
              <a:buNone/>
            </a:pPr>
            <a:r>
              <a:rPr lang="en-US" sz="1800" dirty="0" err="1"/>
              <a:t>zpvisual.com</a:t>
            </a:r>
            <a:r>
              <a:rPr lang="en-US" sz="1800" dirty="0"/>
              <a:t> </a:t>
            </a:r>
          </a:p>
        </p:txBody>
      </p:sp>
      <p:grpSp>
        <p:nvGrpSpPr>
          <p:cNvPr id="60" name="Group 59">
            <a:extLst>
              <a:ext uri="{FF2B5EF4-FFF2-40B4-BE49-F238E27FC236}">
                <a16:creationId xmlns:a16="http://schemas.microsoft.com/office/drawing/2014/main" id="{ECBD3C71-5915-4215-B435-9334BCE4BE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61" name="Oval 60">
              <a:extLst>
                <a:ext uri="{FF2B5EF4-FFF2-40B4-BE49-F238E27FC236}">
                  <a16:creationId xmlns:a16="http://schemas.microsoft.com/office/drawing/2014/main" id="{118961C7-3F52-4908-BA1D-EE6B50734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2" name="Oval 61">
              <a:extLst>
                <a:ext uri="{FF2B5EF4-FFF2-40B4-BE49-F238E27FC236}">
                  <a16:creationId xmlns:a16="http://schemas.microsoft.com/office/drawing/2014/main" id="{C640DAE0-FDB1-4C88-B414-A361A75EA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838313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9" name="Content Placeholder 8">
            <a:extLst>
              <a:ext uri="{FF2B5EF4-FFF2-40B4-BE49-F238E27FC236}">
                <a16:creationId xmlns:a16="http://schemas.microsoft.com/office/drawing/2014/main" id="{1F688289-20BA-43F6-93B1-C8E7E0FC12FC}"/>
              </a:ext>
            </a:extLst>
          </p:cNvPr>
          <p:cNvSpPr>
            <a:spLocks noGrp="1"/>
          </p:cNvSpPr>
          <p:nvPr>
            <p:ph idx="1"/>
          </p:nvPr>
        </p:nvSpPr>
        <p:spPr>
          <a:xfrm>
            <a:off x="6989746" y="2077643"/>
            <a:ext cx="4869179" cy="3640169"/>
          </a:xfrm>
        </p:spPr>
        <p:txBody>
          <a:bodyPr anchor="t">
            <a:noAutofit/>
          </a:bodyPr>
          <a:lstStyle/>
          <a:p>
            <a:r>
              <a:rPr lang="es-ES" sz="2800" dirty="0" err="1"/>
              <a:t>Storytime</a:t>
            </a:r>
            <a:r>
              <a:rPr lang="es-ES" sz="2800" dirty="0"/>
              <a:t> </a:t>
            </a:r>
            <a:r>
              <a:rPr lang="es-ES" sz="2800" dirty="0" err="1"/>
              <a:t>with</a:t>
            </a:r>
            <a:r>
              <a:rPr lang="es-ES" sz="2800" dirty="0"/>
              <a:t> </a:t>
            </a:r>
            <a:r>
              <a:rPr lang="es-ES" sz="2800" dirty="0" err="1"/>
              <a:t>Librarian</a:t>
            </a:r>
            <a:r>
              <a:rPr lang="es-ES" sz="2800" dirty="0"/>
              <a:t> </a:t>
            </a:r>
            <a:r>
              <a:rPr lang="es-ES" sz="2800" dirty="0" err="1"/>
              <a:t>Meli</a:t>
            </a:r>
            <a:r>
              <a:rPr lang="es-ES" sz="2800" dirty="0"/>
              <a:t>- </a:t>
            </a:r>
          </a:p>
          <a:p>
            <a:r>
              <a:rPr lang="es-ES" sz="2800" dirty="0">
                <a:hlinkClick r:id="rId5"/>
              </a:rPr>
              <a:t>https://www.youtube.com/watch?v=P6FIEmjBNNk</a:t>
            </a:r>
            <a:r>
              <a:rPr lang="es-ES" sz="2800" dirty="0"/>
              <a:t> </a:t>
            </a:r>
            <a:endParaRPr lang="en-US" sz="2800" dirty="0">
              <a:solidFill>
                <a:srgbClr val="000000"/>
              </a:solidFill>
            </a:endParaRPr>
          </a:p>
        </p:txBody>
      </p:sp>
      <p:grpSp>
        <p:nvGrpSpPr>
          <p:cNvPr id="42" name="Group 41">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3" name="Oval 42">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44" name="Oval 43">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TextBox 5">
            <a:extLst>
              <a:ext uri="{FF2B5EF4-FFF2-40B4-BE49-F238E27FC236}">
                <a16:creationId xmlns:a16="http://schemas.microsoft.com/office/drawing/2014/main" id="{9481440D-CB32-434F-A19E-5BF77B7DCFEC}"/>
              </a:ext>
            </a:extLst>
          </p:cNvPr>
          <p:cNvSpPr txBox="1"/>
          <p:nvPr/>
        </p:nvSpPr>
        <p:spPr>
          <a:xfrm>
            <a:off x="6094476" y="401980"/>
            <a:ext cx="5093909" cy="1200329"/>
          </a:xfrm>
          <a:prstGeom prst="rect">
            <a:avLst/>
          </a:prstGeom>
          <a:noFill/>
        </p:spPr>
        <p:txBody>
          <a:bodyPr wrap="square" rtlCol="0">
            <a:spAutoFit/>
          </a:bodyPr>
          <a:lstStyle/>
          <a:p>
            <a:r>
              <a:rPr lang="en-US" sz="7200" dirty="0"/>
              <a:t>Let’s Read!</a:t>
            </a:r>
          </a:p>
        </p:txBody>
      </p:sp>
      <p:pic>
        <p:nvPicPr>
          <p:cNvPr id="5" name="Picture 4" descr="A picture containing text&#10;&#10;Description automatically generated">
            <a:extLst>
              <a:ext uri="{FF2B5EF4-FFF2-40B4-BE49-F238E27FC236}">
                <a16:creationId xmlns:a16="http://schemas.microsoft.com/office/drawing/2014/main" id="{3397824C-349A-7042-88F7-AE2BE5ACEF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3075" y="3255288"/>
            <a:ext cx="5202653" cy="2117191"/>
          </a:xfrm>
          <a:prstGeom prst="rect">
            <a:avLst/>
          </a:prstGeom>
        </p:spPr>
      </p:pic>
    </p:spTree>
    <p:extLst>
      <p:ext uri="{BB962C8B-B14F-4D97-AF65-F5344CB8AC3E}">
        <p14:creationId xmlns:p14="http://schemas.microsoft.com/office/powerpoint/2010/main" val="11546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20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5B7D298-D684-1440-AD4F-94B8FFB79162}"/>
              </a:ext>
            </a:extLst>
          </p:cNvPr>
          <p:cNvSpPr>
            <a:spLocks noGrp="1"/>
          </p:cNvSpPr>
          <p:nvPr>
            <p:ph type="title"/>
          </p:nvPr>
        </p:nvSpPr>
        <p:spPr>
          <a:xfrm>
            <a:off x="1360966" y="484632"/>
            <a:ext cx="9767281" cy="1609344"/>
          </a:xfrm>
        </p:spPr>
        <p:txBody>
          <a:bodyPr>
            <a:normAutofit/>
          </a:bodyPr>
          <a:lstStyle/>
          <a:p>
            <a:r>
              <a:rPr lang="es-ES_tradnl" sz="4400" dirty="0" err="1"/>
              <a:t>Language</a:t>
            </a:r>
            <a:r>
              <a:rPr lang="es-ES_tradnl" sz="4400" dirty="0"/>
              <a:t> Use in </a:t>
            </a:r>
            <a:r>
              <a:rPr lang="es-ES_tradnl" sz="4400" i="1" dirty="0" err="1"/>
              <a:t>My</a:t>
            </a:r>
            <a:r>
              <a:rPr lang="es-ES_tradnl" sz="4400" i="1" dirty="0"/>
              <a:t> Papi Has A </a:t>
            </a:r>
            <a:r>
              <a:rPr lang="es-ES_tradnl" sz="4400" i="1" dirty="0" err="1"/>
              <a:t>MotorCycle</a:t>
            </a:r>
            <a:endParaRPr lang="es-ES_tradnl" sz="4400" i="1" dirty="0"/>
          </a:p>
        </p:txBody>
      </p:sp>
      <p:pic>
        <p:nvPicPr>
          <p:cNvPr id="5" name="Picture 4">
            <a:extLst>
              <a:ext uri="{FF2B5EF4-FFF2-40B4-BE49-F238E27FC236}">
                <a16:creationId xmlns:a16="http://schemas.microsoft.com/office/drawing/2014/main" id="{24DDA209-4F97-A547-9C9E-5080A47C9398}"/>
              </a:ext>
            </a:extLst>
          </p:cNvPr>
          <p:cNvPicPr>
            <a:picLocks noChangeAspect="1"/>
          </p:cNvPicPr>
          <p:nvPr/>
        </p:nvPicPr>
        <p:blipFill rotWithShape="1">
          <a:blip r:embed="rId5">
            <a:extLst>
              <a:ext uri="{28A0092B-C50C-407E-A947-70E740481C1C}">
                <a14:useLocalDpi xmlns:a14="http://schemas.microsoft.com/office/drawing/2010/main" val="0"/>
              </a:ext>
            </a:extLst>
          </a:blip>
          <a:srcRect l="3404" t="18224" r="1" b="2"/>
          <a:stretch/>
        </p:blipFill>
        <p:spPr>
          <a:xfrm>
            <a:off x="731987" y="2320412"/>
            <a:ext cx="5032243" cy="3195079"/>
          </a:xfrm>
          <a:prstGeom prst="rect">
            <a:avLst/>
          </a:prstGeom>
        </p:spPr>
      </p:pic>
      <p:sp>
        <p:nvSpPr>
          <p:cNvPr id="3" name="Content Placeholder 2">
            <a:extLst>
              <a:ext uri="{FF2B5EF4-FFF2-40B4-BE49-F238E27FC236}">
                <a16:creationId xmlns:a16="http://schemas.microsoft.com/office/drawing/2014/main" id="{CD90ED28-BF73-5543-8B87-2C09C0C89FC8}"/>
              </a:ext>
            </a:extLst>
          </p:cNvPr>
          <p:cNvSpPr>
            <a:spLocks noGrp="1"/>
          </p:cNvSpPr>
          <p:nvPr>
            <p:ph idx="1"/>
          </p:nvPr>
        </p:nvSpPr>
        <p:spPr>
          <a:xfrm>
            <a:off x="6496216" y="2320412"/>
            <a:ext cx="4632031" cy="3851787"/>
          </a:xfrm>
        </p:spPr>
        <p:txBody>
          <a:bodyPr anchor="ctr">
            <a:normAutofit/>
          </a:bodyPr>
          <a:lstStyle/>
          <a:p>
            <a:pPr marL="274320" lvl="1" indent="0">
              <a:buNone/>
            </a:pPr>
            <a:r>
              <a:rPr lang="es-ES_tradnl" dirty="0" err="1"/>
              <a:t>While</a:t>
            </a:r>
            <a:r>
              <a:rPr lang="es-ES_tradnl" dirty="0"/>
              <a:t> </a:t>
            </a:r>
            <a:r>
              <a:rPr lang="es-ES_tradnl" dirty="0" err="1"/>
              <a:t>this</a:t>
            </a:r>
            <a:r>
              <a:rPr lang="es-ES_tradnl" dirty="0"/>
              <a:t> </a:t>
            </a:r>
            <a:r>
              <a:rPr lang="es-ES_tradnl" dirty="0" err="1"/>
              <a:t>book</a:t>
            </a:r>
            <a:r>
              <a:rPr lang="es-ES_tradnl" dirty="0"/>
              <a:t> </a:t>
            </a:r>
            <a:r>
              <a:rPr lang="es-ES_tradnl" dirty="0" err="1"/>
              <a:t>is</a:t>
            </a:r>
            <a:r>
              <a:rPr lang="es-ES_tradnl" dirty="0"/>
              <a:t> </a:t>
            </a:r>
            <a:r>
              <a:rPr lang="es-ES_tradnl" dirty="0" err="1"/>
              <a:t>published</a:t>
            </a:r>
            <a:r>
              <a:rPr lang="es-ES_tradnl" dirty="0"/>
              <a:t> in English </a:t>
            </a:r>
            <a:r>
              <a:rPr lang="es-ES_tradnl" dirty="0" err="1"/>
              <a:t>the</a:t>
            </a:r>
            <a:r>
              <a:rPr lang="es-ES_tradnl" dirty="0"/>
              <a:t> </a:t>
            </a:r>
            <a:r>
              <a:rPr lang="es-ES_tradnl" dirty="0" err="1"/>
              <a:t>narrative</a:t>
            </a:r>
            <a:r>
              <a:rPr lang="es-ES_tradnl" dirty="0"/>
              <a:t> </a:t>
            </a:r>
            <a:r>
              <a:rPr lang="es-ES_tradnl" dirty="0" err="1"/>
              <a:t>employs</a:t>
            </a:r>
            <a:r>
              <a:rPr lang="es-ES_tradnl" dirty="0"/>
              <a:t> </a:t>
            </a:r>
            <a:r>
              <a:rPr lang="es-ES_tradnl" dirty="0" err="1"/>
              <a:t>Spanish</a:t>
            </a:r>
            <a:r>
              <a:rPr lang="es-ES_tradnl" dirty="0"/>
              <a:t> </a:t>
            </a:r>
            <a:r>
              <a:rPr lang="es-ES_tradnl" dirty="0" err="1"/>
              <a:t>language</a:t>
            </a:r>
            <a:r>
              <a:rPr lang="es-ES_tradnl" dirty="0"/>
              <a:t> </a:t>
            </a:r>
            <a:r>
              <a:rPr lang="es-ES_tradnl" dirty="0" err="1"/>
              <a:t>throughout</a:t>
            </a:r>
            <a:r>
              <a:rPr lang="es-ES_tradnl" dirty="0"/>
              <a:t> in </a:t>
            </a:r>
            <a:r>
              <a:rPr lang="es-ES_tradnl" dirty="0" err="1"/>
              <a:t>speech</a:t>
            </a:r>
            <a:r>
              <a:rPr lang="es-ES_tradnl" dirty="0"/>
              <a:t>, </a:t>
            </a:r>
            <a:r>
              <a:rPr lang="es-ES_tradnl" dirty="0" err="1"/>
              <a:t>descriptions</a:t>
            </a:r>
            <a:r>
              <a:rPr lang="es-ES_tradnl" dirty="0"/>
              <a:t> and </a:t>
            </a:r>
            <a:r>
              <a:rPr lang="es-ES_tradnl" dirty="0" err="1"/>
              <a:t>background</a:t>
            </a:r>
            <a:r>
              <a:rPr lang="es-ES_tradnl" dirty="0"/>
              <a:t> </a:t>
            </a:r>
            <a:r>
              <a:rPr lang="es-ES_tradnl" dirty="0" err="1"/>
              <a:t>scenery</a:t>
            </a:r>
            <a:r>
              <a:rPr lang="es-ES_tradnl" dirty="0"/>
              <a:t>.  </a:t>
            </a:r>
          </a:p>
          <a:p>
            <a:pPr marL="274320" lvl="1" indent="0">
              <a:buNone/>
            </a:pPr>
            <a:endParaRPr lang="es-ES_tradnl" dirty="0"/>
          </a:p>
          <a:p>
            <a:pPr marL="274320" lvl="1" indent="0">
              <a:buNone/>
            </a:pPr>
            <a:r>
              <a:rPr lang="es-ES_tradnl" dirty="0" err="1"/>
              <a:t>Daisy’s</a:t>
            </a:r>
            <a:r>
              <a:rPr lang="es-ES_tradnl" dirty="0"/>
              <a:t> </a:t>
            </a:r>
            <a:r>
              <a:rPr lang="es-ES_tradnl" dirty="0" err="1"/>
              <a:t>bilingual</a:t>
            </a:r>
            <a:r>
              <a:rPr lang="es-ES_tradnl" dirty="0"/>
              <a:t> </a:t>
            </a:r>
            <a:r>
              <a:rPr lang="es-ES_tradnl" dirty="0" err="1"/>
              <a:t>ability</a:t>
            </a:r>
            <a:r>
              <a:rPr lang="es-ES_tradnl" dirty="0"/>
              <a:t> </a:t>
            </a:r>
            <a:r>
              <a:rPr lang="es-ES_tradnl" dirty="0" err="1"/>
              <a:t>is</a:t>
            </a:r>
            <a:r>
              <a:rPr lang="es-ES_tradnl" dirty="0"/>
              <a:t> a </a:t>
            </a:r>
            <a:r>
              <a:rPr lang="es-ES_tradnl" dirty="0" err="1"/>
              <a:t>given</a:t>
            </a:r>
            <a:r>
              <a:rPr lang="es-ES_tradnl" dirty="0"/>
              <a:t>.  </a:t>
            </a:r>
            <a:r>
              <a:rPr lang="es-ES_tradnl" dirty="0" err="1"/>
              <a:t>This</a:t>
            </a:r>
            <a:r>
              <a:rPr lang="es-ES_tradnl" dirty="0"/>
              <a:t> </a:t>
            </a:r>
            <a:r>
              <a:rPr lang="es-ES_tradnl" dirty="0" err="1"/>
              <a:t>is</a:t>
            </a:r>
            <a:r>
              <a:rPr lang="es-ES_tradnl" dirty="0"/>
              <a:t> </a:t>
            </a:r>
            <a:r>
              <a:rPr lang="es-ES_tradnl" dirty="0" err="1"/>
              <a:t>an</a:t>
            </a:r>
            <a:r>
              <a:rPr lang="es-ES_tradnl" dirty="0"/>
              <a:t> </a:t>
            </a:r>
            <a:r>
              <a:rPr lang="es-ES_tradnl" dirty="0" err="1"/>
              <a:t>opportunity</a:t>
            </a:r>
            <a:r>
              <a:rPr lang="es-ES_tradnl" dirty="0"/>
              <a:t> to explore </a:t>
            </a:r>
            <a:r>
              <a:rPr lang="es-ES_tradnl" dirty="0" err="1"/>
              <a:t>the</a:t>
            </a:r>
            <a:r>
              <a:rPr lang="es-ES_tradnl" dirty="0"/>
              <a:t> </a:t>
            </a:r>
            <a:r>
              <a:rPr lang="es-ES_tradnl" dirty="0" err="1"/>
              <a:t>assets</a:t>
            </a:r>
            <a:r>
              <a:rPr lang="es-ES_tradnl" dirty="0"/>
              <a:t> of </a:t>
            </a:r>
            <a:r>
              <a:rPr lang="es-ES_tradnl" dirty="0" err="1"/>
              <a:t>multiple</a:t>
            </a:r>
            <a:r>
              <a:rPr lang="es-ES_tradnl" dirty="0"/>
              <a:t> </a:t>
            </a:r>
            <a:r>
              <a:rPr lang="es-ES_tradnl" dirty="0" err="1"/>
              <a:t>language</a:t>
            </a:r>
            <a:r>
              <a:rPr lang="es-ES_tradnl" dirty="0"/>
              <a:t> </a:t>
            </a:r>
            <a:r>
              <a:rPr lang="es-ES_tradnl" dirty="0" err="1"/>
              <a:t>ability</a:t>
            </a:r>
            <a:r>
              <a:rPr lang="es-ES_tradnl" dirty="0"/>
              <a:t> </a:t>
            </a:r>
            <a:r>
              <a:rPr lang="es-ES_tradnl" dirty="0" err="1"/>
              <a:t>among</a:t>
            </a:r>
            <a:r>
              <a:rPr lang="es-ES_tradnl" dirty="0"/>
              <a:t> </a:t>
            </a:r>
            <a:r>
              <a:rPr lang="es-ES_tradnl" dirty="0" err="1"/>
              <a:t>your</a:t>
            </a:r>
            <a:r>
              <a:rPr lang="es-ES_tradnl" dirty="0"/>
              <a:t> </a:t>
            </a:r>
            <a:r>
              <a:rPr lang="es-ES_tradnl" dirty="0" err="1"/>
              <a:t>students</a:t>
            </a:r>
            <a:r>
              <a:rPr lang="es-ES_tradnl" dirty="0"/>
              <a:t>.  </a:t>
            </a:r>
            <a:r>
              <a:rPr lang="es-ES_tradnl" dirty="0" err="1"/>
              <a:t>Who</a:t>
            </a:r>
            <a:r>
              <a:rPr lang="es-ES_tradnl" dirty="0"/>
              <a:t> can define </a:t>
            </a:r>
            <a:r>
              <a:rPr lang="es-ES_tradnl" dirty="0" err="1"/>
              <a:t>the</a:t>
            </a:r>
            <a:r>
              <a:rPr lang="es-ES_tradnl" dirty="0"/>
              <a:t> </a:t>
            </a:r>
            <a:r>
              <a:rPr lang="es-ES_tradnl" dirty="0" err="1"/>
              <a:t>words</a:t>
            </a:r>
            <a:r>
              <a:rPr lang="es-ES_tradnl" dirty="0"/>
              <a:t> in </a:t>
            </a:r>
            <a:r>
              <a:rPr lang="es-ES_tradnl" dirty="0" err="1"/>
              <a:t>Spanish</a:t>
            </a:r>
            <a:r>
              <a:rPr lang="es-ES_tradnl" dirty="0"/>
              <a:t>?  </a:t>
            </a:r>
            <a:r>
              <a:rPr lang="es-ES_tradnl" dirty="0" err="1"/>
              <a:t>How</a:t>
            </a:r>
            <a:r>
              <a:rPr lang="es-ES_tradnl" dirty="0"/>
              <a:t> </a:t>
            </a:r>
            <a:r>
              <a:rPr lang="es-ES_tradnl" dirty="0" err="1"/>
              <a:t>would</a:t>
            </a:r>
            <a:r>
              <a:rPr lang="es-ES_tradnl" dirty="0"/>
              <a:t> </a:t>
            </a:r>
            <a:r>
              <a:rPr lang="es-ES_tradnl" dirty="0" err="1"/>
              <a:t>the</a:t>
            </a:r>
            <a:r>
              <a:rPr lang="es-ES_tradnl" dirty="0"/>
              <a:t> </a:t>
            </a:r>
            <a:r>
              <a:rPr lang="es-ES_tradnl" dirty="0" err="1"/>
              <a:t>narrative</a:t>
            </a:r>
            <a:r>
              <a:rPr lang="es-ES_tradnl" dirty="0"/>
              <a:t> </a:t>
            </a:r>
            <a:r>
              <a:rPr lang="es-ES_tradnl" dirty="0" err="1"/>
              <a:t>change</a:t>
            </a:r>
            <a:r>
              <a:rPr lang="es-ES_tradnl" dirty="0"/>
              <a:t> </a:t>
            </a:r>
            <a:r>
              <a:rPr lang="es-ES_tradnl" dirty="0" err="1"/>
              <a:t>if</a:t>
            </a:r>
            <a:r>
              <a:rPr lang="es-ES_tradnl" dirty="0"/>
              <a:t> </a:t>
            </a:r>
            <a:r>
              <a:rPr lang="es-ES_tradnl" dirty="0" err="1"/>
              <a:t>there</a:t>
            </a:r>
            <a:r>
              <a:rPr lang="es-ES_tradnl" dirty="0"/>
              <a:t> </a:t>
            </a:r>
            <a:r>
              <a:rPr lang="es-ES_tradnl" dirty="0" err="1"/>
              <a:t>was</a:t>
            </a:r>
            <a:r>
              <a:rPr lang="es-ES_tradnl" dirty="0"/>
              <a:t> no </a:t>
            </a:r>
            <a:r>
              <a:rPr lang="es-ES_tradnl" dirty="0" err="1"/>
              <a:t>Spanish</a:t>
            </a:r>
            <a:r>
              <a:rPr lang="es-ES_tradnl" dirty="0"/>
              <a:t> </a:t>
            </a:r>
            <a:r>
              <a:rPr lang="es-ES_tradnl" dirty="0" err="1"/>
              <a:t>language</a:t>
            </a:r>
            <a:r>
              <a:rPr lang="es-ES_tradnl" dirty="0"/>
              <a:t> </a:t>
            </a:r>
            <a:r>
              <a:rPr lang="es-ES_tradnl" dirty="0" err="1"/>
              <a:t>used</a:t>
            </a:r>
            <a:r>
              <a:rPr lang="es-ES_tradnl" dirty="0"/>
              <a:t> </a:t>
            </a:r>
            <a:r>
              <a:rPr lang="es-ES_tradnl" dirty="0" err="1"/>
              <a:t>throughout</a:t>
            </a:r>
            <a:r>
              <a:rPr lang="es-ES_tradnl" dirty="0"/>
              <a:t>? </a:t>
            </a:r>
          </a:p>
          <a:p>
            <a:pPr marL="274320" lvl="1" indent="0">
              <a:buNone/>
            </a:pPr>
            <a:r>
              <a:rPr lang="es-ES_tradnl" dirty="0"/>
              <a:t> </a:t>
            </a:r>
          </a:p>
        </p:txBody>
      </p:sp>
      <p:sp>
        <p:nvSpPr>
          <p:cNvPr id="36" name="Oval 3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86073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5B7D298-D684-1440-AD4F-94B8FFB79162}"/>
              </a:ext>
            </a:extLst>
          </p:cNvPr>
          <p:cNvSpPr>
            <a:spLocks noGrp="1"/>
          </p:cNvSpPr>
          <p:nvPr>
            <p:ph type="title"/>
          </p:nvPr>
        </p:nvSpPr>
        <p:spPr>
          <a:xfrm>
            <a:off x="1069848" y="484632"/>
            <a:ext cx="10058400" cy="1609344"/>
          </a:xfrm>
        </p:spPr>
        <p:txBody>
          <a:bodyPr>
            <a:normAutofit/>
          </a:bodyPr>
          <a:lstStyle/>
          <a:p>
            <a:r>
              <a:rPr lang="es-ES_tradnl"/>
              <a:t>Corona California</a:t>
            </a:r>
            <a:endParaRPr lang="es-ES_tradnl" i="1"/>
          </a:p>
        </p:txBody>
      </p:sp>
      <p:pic>
        <p:nvPicPr>
          <p:cNvPr id="6" name="Picture 5" descr="A picture containing text, street&#10;&#10;Description automatically generated">
            <a:extLst>
              <a:ext uri="{FF2B5EF4-FFF2-40B4-BE49-F238E27FC236}">
                <a16:creationId xmlns:a16="http://schemas.microsoft.com/office/drawing/2014/main" id="{48B16593-FD71-B74A-B65C-626464EA9D5E}"/>
              </a:ext>
            </a:extLst>
          </p:cNvPr>
          <p:cNvPicPr>
            <a:picLocks noChangeAspect="1"/>
          </p:cNvPicPr>
          <p:nvPr/>
        </p:nvPicPr>
        <p:blipFill rotWithShape="1">
          <a:blip r:embed="rId5">
            <a:extLst>
              <a:ext uri="{28A0092B-C50C-407E-A947-70E740481C1C}">
                <a14:useLocalDpi xmlns:a14="http://schemas.microsoft.com/office/drawing/2010/main" val="0"/>
              </a:ext>
            </a:extLst>
          </a:blip>
          <a:srcRect l="8820" r="17917" b="-1"/>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CD90ED28-BF73-5543-8B87-2C09C0C89FC8}"/>
              </a:ext>
            </a:extLst>
          </p:cNvPr>
          <p:cNvSpPr>
            <a:spLocks noGrp="1"/>
          </p:cNvSpPr>
          <p:nvPr>
            <p:ph idx="1"/>
          </p:nvPr>
        </p:nvSpPr>
        <p:spPr>
          <a:xfrm>
            <a:off x="6496216" y="2320412"/>
            <a:ext cx="4632031" cy="3851787"/>
          </a:xfrm>
        </p:spPr>
        <p:txBody>
          <a:bodyPr anchor="ctr">
            <a:normAutofit/>
          </a:bodyPr>
          <a:lstStyle/>
          <a:p>
            <a:pPr marL="274320" lvl="1" indent="0">
              <a:buNone/>
            </a:pPr>
            <a:r>
              <a:rPr lang="es-ES_tradnl" dirty="0"/>
              <a:t>Quintero shares </a:t>
            </a:r>
            <a:r>
              <a:rPr lang="es-ES_tradnl" dirty="0" err="1"/>
              <a:t>some</a:t>
            </a:r>
            <a:r>
              <a:rPr lang="es-ES_tradnl" dirty="0"/>
              <a:t> of </a:t>
            </a:r>
            <a:r>
              <a:rPr lang="es-ES_tradnl" dirty="0" err="1"/>
              <a:t>the</a:t>
            </a:r>
            <a:r>
              <a:rPr lang="es-ES_tradnl" dirty="0"/>
              <a:t> </a:t>
            </a:r>
            <a:r>
              <a:rPr lang="es-ES_tradnl" dirty="0" err="1"/>
              <a:t>history</a:t>
            </a:r>
            <a:r>
              <a:rPr lang="es-ES_tradnl" dirty="0"/>
              <a:t> of </a:t>
            </a:r>
            <a:r>
              <a:rPr lang="es-ES_tradnl" dirty="0" err="1"/>
              <a:t>the</a:t>
            </a:r>
            <a:r>
              <a:rPr lang="es-ES_tradnl" dirty="0"/>
              <a:t> </a:t>
            </a:r>
            <a:r>
              <a:rPr lang="es-ES_tradnl" dirty="0" err="1"/>
              <a:t>books</a:t>
            </a:r>
            <a:r>
              <a:rPr lang="es-ES_tradnl" dirty="0"/>
              <a:t> </a:t>
            </a:r>
            <a:r>
              <a:rPr lang="es-ES_tradnl" dirty="0" err="1"/>
              <a:t>setting</a:t>
            </a:r>
            <a:r>
              <a:rPr lang="es-ES_tradnl" dirty="0"/>
              <a:t>, Corona California.  </a:t>
            </a:r>
          </a:p>
          <a:p>
            <a:pPr marL="274320" lvl="1" indent="0">
              <a:buNone/>
            </a:pPr>
            <a:endParaRPr lang="es-ES_tradnl" dirty="0"/>
          </a:p>
          <a:p>
            <a:pPr marL="274320" lvl="1" indent="0">
              <a:buNone/>
            </a:pPr>
            <a:r>
              <a:rPr lang="es-ES_tradnl" dirty="0" err="1"/>
              <a:t>What</a:t>
            </a:r>
            <a:r>
              <a:rPr lang="es-ES_tradnl" dirty="0"/>
              <a:t> </a:t>
            </a:r>
            <a:r>
              <a:rPr lang="es-ES_tradnl" dirty="0" err="1"/>
              <a:t>else</a:t>
            </a:r>
            <a:r>
              <a:rPr lang="es-ES_tradnl" dirty="0"/>
              <a:t> can </a:t>
            </a:r>
            <a:r>
              <a:rPr lang="es-ES_tradnl" dirty="0" err="1"/>
              <a:t>you</a:t>
            </a:r>
            <a:r>
              <a:rPr lang="es-ES_tradnl" dirty="0"/>
              <a:t> explore </a:t>
            </a:r>
            <a:r>
              <a:rPr lang="es-ES_tradnl" dirty="0" err="1"/>
              <a:t>about</a:t>
            </a:r>
            <a:r>
              <a:rPr lang="es-ES_tradnl" dirty="0"/>
              <a:t> Corona California </a:t>
            </a:r>
            <a:r>
              <a:rPr lang="es-ES_tradnl" dirty="0" err="1"/>
              <a:t>or</a:t>
            </a:r>
            <a:r>
              <a:rPr lang="es-ES_tradnl" dirty="0"/>
              <a:t> </a:t>
            </a:r>
            <a:r>
              <a:rPr lang="es-ES_tradnl" dirty="0" err="1"/>
              <a:t>other</a:t>
            </a:r>
            <a:r>
              <a:rPr lang="es-ES_tradnl" dirty="0"/>
              <a:t> citrus </a:t>
            </a:r>
            <a:r>
              <a:rPr lang="es-ES_tradnl" dirty="0" err="1"/>
              <a:t>grove</a:t>
            </a:r>
            <a:r>
              <a:rPr lang="es-ES_tradnl" dirty="0"/>
              <a:t> </a:t>
            </a:r>
            <a:r>
              <a:rPr lang="es-ES_tradnl" dirty="0" err="1"/>
              <a:t>cities</a:t>
            </a:r>
            <a:r>
              <a:rPr lang="es-ES_tradnl" dirty="0"/>
              <a:t>?  </a:t>
            </a:r>
          </a:p>
          <a:p>
            <a:pPr marL="274320" lvl="1" indent="0">
              <a:buNone/>
            </a:pPr>
            <a:endParaRPr lang="es-ES_tradnl" dirty="0"/>
          </a:p>
          <a:p>
            <a:pPr marL="274320" lvl="1" indent="0">
              <a:buNone/>
            </a:pPr>
            <a:r>
              <a:rPr lang="es-ES_tradnl" dirty="0">
                <a:hlinkClick r:id="rId6"/>
              </a:rPr>
              <a:t>https://www.coronaca.gov/about-us</a:t>
            </a:r>
            <a:r>
              <a:rPr lang="es-ES_tradnl" dirty="0"/>
              <a:t>  </a:t>
            </a:r>
          </a:p>
        </p:txBody>
      </p:sp>
      <p:sp>
        <p:nvSpPr>
          <p:cNvPr id="51" name="Oval 50">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3" name="Oval 52">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72075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1115</Words>
  <Application>Microsoft Office PowerPoint</Application>
  <PresentationFormat>Widescreen</PresentationFormat>
  <Paragraphs>68</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Meiryo</vt:lpstr>
      <vt:lpstr>Calibri</vt:lpstr>
      <vt:lpstr>Miriam</vt:lpstr>
      <vt:lpstr>Rockwell</vt:lpstr>
      <vt:lpstr>Rockwell Condensed</vt:lpstr>
      <vt:lpstr>Rockwell Extra Bold</vt:lpstr>
      <vt:lpstr>Wingdings</vt:lpstr>
      <vt:lpstr>Wood Type</vt:lpstr>
      <vt:lpstr>Reading Latin America  welcoming award-winning children’s literature into your classrooms. </vt:lpstr>
      <vt:lpstr>PowerPoint Presentation</vt:lpstr>
      <vt:lpstr>Américas Award</vt:lpstr>
      <vt:lpstr>My Papi Has a Motorcycle</vt:lpstr>
      <vt:lpstr>Isabel Quintero</vt:lpstr>
      <vt:lpstr>Zeke Peña</vt:lpstr>
      <vt:lpstr>PowerPoint Presentation</vt:lpstr>
      <vt:lpstr>Language Use in My Papi Has A MotorCycle</vt:lpstr>
      <vt:lpstr>Corona California</vt:lpstr>
      <vt:lpstr>Additional Readings &amp; resource links…</vt:lpstr>
      <vt:lpstr>Américas award resources</vt:lpstr>
      <vt:lpstr>READ 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Latin America  welcoming award-winning children’s literature into your classrooms. </dc:title>
  <dc:creator>Luciano Marzulli</dc:creator>
  <cp:lastModifiedBy>Meredith Medina</cp:lastModifiedBy>
  <cp:revision>2</cp:revision>
  <dcterms:created xsi:type="dcterms:W3CDTF">2020-12-10T22:26:00Z</dcterms:created>
  <dcterms:modified xsi:type="dcterms:W3CDTF">2021-01-13T18:26:04Z</dcterms:modified>
</cp:coreProperties>
</file>